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75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4" r:id="rId17"/>
    <p:sldId id="271" r:id="rId18"/>
    <p:sldId id="273" r:id="rId19"/>
    <p:sldId id="272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5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06097A-AD2A-4CE2-8E9B-613192166F58}" type="datetimeFigureOut">
              <a:rPr lang="cs-CZ" smtClean="0"/>
              <a:t>13.2.2020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D1C9CD-A74B-4C8B-BE9E-0D6B696FBD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4547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1C9CD-A74B-4C8B-BE9E-0D6B696FBDC3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1899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7A8AD-3D63-4829-AE8F-04807305E05B}" type="datetimeFigureOut">
              <a:rPr lang="cs-CZ" smtClean="0"/>
              <a:t>13.2.2020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AF69-6158-4263-88C0-21E9011E6B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4893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7A8AD-3D63-4829-AE8F-04807305E05B}" type="datetimeFigureOut">
              <a:rPr lang="cs-CZ" smtClean="0"/>
              <a:t>13.2.2020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AF69-6158-4263-88C0-21E9011E6B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274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7A8AD-3D63-4829-AE8F-04807305E05B}" type="datetimeFigureOut">
              <a:rPr lang="cs-CZ" smtClean="0"/>
              <a:t>13.2.2020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AF69-6158-4263-88C0-21E9011E6B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1998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7A8AD-3D63-4829-AE8F-04807305E05B}" type="datetimeFigureOut">
              <a:rPr lang="cs-CZ" smtClean="0"/>
              <a:t>13.2.2020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AF69-6158-4263-88C0-21E9011E6B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1132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7A8AD-3D63-4829-AE8F-04807305E05B}" type="datetimeFigureOut">
              <a:rPr lang="cs-CZ" smtClean="0"/>
              <a:t>13.2.2020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AF69-6158-4263-88C0-21E9011E6B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6136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7A8AD-3D63-4829-AE8F-04807305E05B}" type="datetimeFigureOut">
              <a:rPr lang="cs-CZ" smtClean="0"/>
              <a:t>13.2.2020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AF69-6158-4263-88C0-21E9011E6B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0860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7A8AD-3D63-4829-AE8F-04807305E05B}" type="datetimeFigureOut">
              <a:rPr lang="cs-CZ" smtClean="0"/>
              <a:t>13.2.2020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AF69-6158-4263-88C0-21E9011E6B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620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7A8AD-3D63-4829-AE8F-04807305E05B}" type="datetimeFigureOut">
              <a:rPr lang="cs-CZ" smtClean="0"/>
              <a:t>13.2.2020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AF69-6158-4263-88C0-21E9011E6B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2813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7A8AD-3D63-4829-AE8F-04807305E05B}" type="datetimeFigureOut">
              <a:rPr lang="cs-CZ" smtClean="0"/>
              <a:t>13.2.2020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AF69-6158-4263-88C0-21E9011E6B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3327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7A8AD-3D63-4829-AE8F-04807305E05B}" type="datetimeFigureOut">
              <a:rPr lang="cs-CZ" smtClean="0"/>
              <a:t>13.2.2020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AF69-6158-4263-88C0-21E9011E6B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9289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7A8AD-3D63-4829-AE8F-04807305E05B}" type="datetimeFigureOut">
              <a:rPr lang="cs-CZ" smtClean="0"/>
              <a:t>13.2.2020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AF69-6158-4263-88C0-21E9011E6B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5868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7A8AD-3D63-4829-AE8F-04807305E05B}" type="datetimeFigureOut">
              <a:rPr lang="cs-CZ" smtClean="0"/>
              <a:t>13.2.2020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BAF69-6158-4263-88C0-21E9011E6B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1608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vccr.cz/pristavy-a-sluzby/pristavni-uzemi-cr-v-hamburku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Doprava ČR</a:t>
            </a:r>
          </a:p>
        </p:txBody>
      </p:sp>
    </p:spTree>
    <p:extLst>
      <p:ext uri="{BB962C8B-B14F-4D97-AF65-F5344CB8AC3E}">
        <p14:creationId xmlns:p14="http://schemas.microsoft.com/office/powerpoint/2010/main" val="4028982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Letecká doprava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Moderní způsob dopravy na střední a delší vzdálenosti</a:t>
            </a:r>
          </a:p>
          <a:p>
            <a:r>
              <a:rPr lang="cs-CZ" b="1" dirty="0"/>
              <a:t>Mezinárodní </a:t>
            </a:r>
            <a:r>
              <a:rPr lang="cs-CZ" dirty="0"/>
              <a:t>a </a:t>
            </a:r>
            <a:r>
              <a:rPr lang="cs-CZ" b="1" dirty="0"/>
              <a:t>vnitrostátní </a:t>
            </a:r>
            <a:r>
              <a:rPr lang="cs-CZ" dirty="0"/>
              <a:t>letecká doprava</a:t>
            </a:r>
          </a:p>
          <a:p>
            <a:r>
              <a:rPr lang="cs-CZ" dirty="0"/>
              <a:t>Nejbezpečnější doprava – zemře méně lidí než na českých silnicích za 1 </a:t>
            </a:r>
            <a:r>
              <a:rPr lang="cs-CZ" dirty="0" smtClean="0"/>
              <a:t>rok!</a:t>
            </a:r>
            <a:endParaRPr lang="cs-CZ" dirty="0"/>
          </a:p>
          <a:p>
            <a:r>
              <a:rPr lang="cs-CZ" dirty="0"/>
              <a:t>Pokud by člověk cestoval letadlem každý den, musel by čekat </a:t>
            </a:r>
            <a:r>
              <a:rPr lang="cs-CZ" b="1" dirty="0"/>
              <a:t>14 tisíc let</a:t>
            </a:r>
            <a:r>
              <a:rPr lang="cs-CZ" dirty="0"/>
              <a:t>, než by zažil leteckou katastrofu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344301"/>
            <a:ext cx="2631068" cy="148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1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Letecká doprava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Mezinárodní letiště v ČR: </a:t>
            </a:r>
            <a:r>
              <a:rPr lang="cs-CZ" dirty="0">
                <a:solidFill>
                  <a:srgbClr val="7030A0"/>
                </a:solidFill>
              </a:rPr>
              <a:t> (7)</a:t>
            </a:r>
          </a:p>
          <a:p>
            <a:r>
              <a:rPr lang="cs-CZ" dirty="0"/>
              <a:t>87 civilních </a:t>
            </a:r>
            <a:r>
              <a:rPr lang="cs-CZ" dirty="0" smtClean="0"/>
              <a:t>letišť</a:t>
            </a:r>
          </a:p>
          <a:p>
            <a:r>
              <a:rPr lang="cs-CZ" dirty="0" smtClean="0"/>
              <a:t>5 vojenských letišť</a:t>
            </a:r>
            <a:endParaRPr lang="cs-CZ" dirty="0"/>
          </a:p>
          <a:p>
            <a:endParaRPr lang="cs-CZ" dirty="0"/>
          </a:p>
          <a:p>
            <a:r>
              <a:rPr lang="cs-CZ" b="1" dirty="0"/>
              <a:t>Největší letecká společnost je ČSA (České aerolinie) </a:t>
            </a:r>
            <a:r>
              <a:rPr lang="cs-CZ" dirty="0">
                <a:solidFill>
                  <a:srgbClr val="7030A0"/>
                </a:solidFill>
              </a:rPr>
              <a:t>znáš další?</a:t>
            </a:r>
            <a:endParaRPr lang="cs-CZ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423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Letiště ČR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90" y="1175155"/>
            <a:ext cx="8599390" cy="535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525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A47BE10-3989-4040-8C4D-3B78D0C5E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Vodní doprava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80EDFC3B-B5DC-439A-98FB-570EE29C9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Říční doprava má v ČR dlouholetou tradici</a:t>
            </a:r>
          </a:p>
          <a:p>
            <a:r>
              <a:rPr lang="cs-CZ" b="1" dirty="0"/>
              <a:t>Nedostatek splavných toků </a:t>
            </a:r>
            <a:r>
              <a:rPr lang="cs-CZ" dirty="0"/>
              <a:t>-&gt; Labe od Chvaletic u Pardubic a Vltava od Prahy-Radotín</a:t>
            </a:r>
          </a:p>
          <a:p>
            <a:endParaRPr lang="cs-CZ" dirty="0"/>
          </a:p>
          <a:p>
            <a:r>
              <a:rPr lang="cs-CZ" dirty="0">
                <a:solidFill>
                  <a:srgbClr val="7030A0"/>
                </a:solidFill>
              </a:rPr>
              <a:t>Využití vodní dopravy v ČR?</a:t>
            </a:r>
          </a:p>
          <a:p>
            <a:r>
              <a:rPr lang="cs-CZ" dirty="0">
                <a:solidFill>
                  <a:srgbClr val="7030A0"/>
                </a:solidFill>
              </a:rPr>
              <a:t>Problémy?</a:t>
            </a:r>
          </a:p>
        </p:txBody>
      </p:sp>
      <p:sp>
        <p:nvSpPr>
          <p:cNvPr id="4" name="Obdélník 3"/>
          <p:cNvSpPr/>
          <p:nvPr/>
        </p:nvSpPr>
        <p:spPr>
          <a:xfrm>
            <a:off x="611560" y="54452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>
                <a:hlinkClick r:id="rId2"/>
              </a:rPr>
              <a:t>http://www.rvccr.cz/pristavy-a-sluzby/pristavni-uzemi-cr-v-hamburku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4999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33AAFD8-D63C-41E9-A171-3BF08F6F7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Potrubní doprava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3D8FD0C0-CAB2-4FD3-B31C-E9054BA566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Slouží k přepravě surovin na velké vzdálenosti -&gt; </a:t>
            </a:r>
            <a:r>
              <a:rPr lang="cs-CZ" dirty="0" smtClean="0">
                <a:solidFill>
                  <a:srgbClr val="7030A0"/>
                </a:solidFill>
              </a:rPr>
              <a:t>Jakých surovin?</a:t>
            </a:r>
            <a:endParaRPr lang="cs-CZ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307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D842893-F6D7-40C7-AFE5-AFCDBC222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Plynovod Sojuz (2750 km)-&gt; </a:t>
            </a:r>
            <a:br>
              <a:rPr lang="cs-CZ" dirty="0"/>
            </a:br>
            <a:r>
              <a:rPr lang="cs-CZ" dirty="0"/>
              <a:t>Transgas -&gt; ČR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xmlns="" id="{C430D690-DC3E-4596-BA01-B83925F1AF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405" y="1600200"/>
            <a:ext cx="6793190" cy="4525963"/>
          </a:xfrm>
        </p:spPr>
      </p:pic>
    </p:spTree>
    <p:extLst>
      <p:ext uri="{BB962C8B-B14F-4D97-AF65-F5344CB8AC3E}">
        <p14:creationId xmlns:p14="http://schemas.microsoft.com/office/powerpoint/2010/main" val="1648592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7A07785-43FE-4CDE-ADC4-8AA46D2C5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Plynovodná síť v ČR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xmlns="" id="{14ECA9CC-33C8-4167-BBCD-2E90C23CC4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19252"/>
            <a:ext cx="8268498" cy="5729418"/>
          </a:xfrm>
        </p:spPr>
      </p:pic>
    </p:spTree>
    <p:extLst>
      <p:ext uri="{BB962C8B-B14F-4D97-AF65-F5344CB8AC3E}">
        <p14:creationId xmlns:p14="http://schemas.microsoft.com/office/powerpoint/2010/main" val="2812624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680E2FD-8350-41D0-AA84-C4E183D61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Ropovody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975E04C6-5862-45E6-B842-330753B78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Ropovod Družba (Přátelství) – 4000 km</a:t>
            </a:r>
          </a:p>
          <a:p>
            <a:r>
              <a:rPr lang="cs-CZ" dirty="0"/>
              <a:t>Ropovod Ingolstadt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36FDD0C5-2F74-428C-A7C3-6D8EC48419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780928"/>
            <a:ext cx="5958408" cy="396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881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9FD9140-0725-4C29-B3F6-200FB9FB7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Ropovodná</a:t>
            </a:r>
            <a:r>
              <a:rPr lang="cs-CZ" dirty="0"/>
              <a:t> síť v ČR</a:t>
            </a:r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xmlns="" id="{36EE08E8-83E0-4B1A-AE89-F218519BCD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8302373" cy="4848586"/>
          </a:xfrm>
        </p:spPr>
      </p:pic>
    </p:spTree>
    <p:extLst>
      <p:ext uri="{BB962C8B-B14F-4D97-AF65-F5344CB8AC3E}">
        <p14:creationId xmlns:p14="http://schemas.microsoft.com/office/powerpoint/2010/main" val="7255247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C02A01E-ECC9-4C99-A8B8-58C78D757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Telekomunikace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B0FC730D-A804-4703-9460-154F6A9BB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Doprava zpráv a informací</a:t>
            </a:r>
          </a:p>
          <a:p>
            <a:r>
              <a:rPr lang="cs-CZ" dirty="0"/>
              <a:t>Obrovský rozvoj</a:t>
            </a:r>
          </a:p>
          <a:p>
            <a:endParaRPr lang="cs-CZ" dirty="0"/>
          </a:p>
          <a:p>
            <a:r>
              <a:rPr lang="cs-CZ" dirty="0">
                <a:solidFill>
                  <a:srgbClr val="7030A0"/>
                </a:solidFill>
              </a:rPr>
              <a:t>Co do toho patří?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0CE63B52-5881-472A-841F-E0AD145521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420888"/>
            <a:ext cx="4842108" cy="272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53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 k zamyšlení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Jaké máme druhy dopravy?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r>
              <a:rPr lang="cs-CZ" dirty="0"/>
              <a:t>Je ČR tranzitní zemí? Odůvodni své tvrzení.</a:t>
            </a:r>
          </a:p>
        </p:txBody>
      </p:sp>
    </p:spTree>
    <p:extLst>
      <p:ext uri="{BB962C8B-B14F-4D97-AF65-F5344CB8AC3E}">
        <p14:creationId xmlns:p14="http://schemas.microsoft.com/office/powerpoint/2010/main" val="283221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6 druhů dopravy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Silniční</a:t>
            </a:r>
          </a:p>
          <a:p>
            <a:r>
              <a:rPr lang="cs-CZ" dirty="0"/>
              <a:t>Železniční</a:t>
            </a:r>
          </a:p>
          <a:p>
            <a:r>
              <a:rPr lang="cs-CZ" dirty="0"/>
              <a:t>Letecká</a:t>
            </a:r>
          </a:p>
          <a:p>
            <a:r>
              <a:rPr lang="cs-CZ" dirty="0"/>
              <a:t>Vodní</a:t>
            </a:r>
          </a:p>
          <a:p>
            <a:r>
              <a:rPr lang="cs-CZ" dirty="0"/>
              <a:t>Potrubní</a:t>
            </a:r>
          </a:p>
          <a:p>
            <a:r>
              <a:rPr lang="cs-CZ" dirty="0"/>
              <a:t>Telekomunikace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2733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Silniční doprava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Dělíme na: osobní, nákladní, vnitrozemskou, mezinárodní</a:t>
            </a:r>
          </a:p>
          <a:p>
            <a:endParaRPr lang="cs-CZ" dirty="0"/>
          </a:p>
          <a:p>
            <a:r>
              <a:rPr lang="cs-CZ" dirty="0"/>
              <a:t>Dálnice: D1, D2, D5…  </a:t>
            </a:r>
            <a:r>
              <a:rPr lang="cs-CZ" sz="2000" dirty="0">
                <a:solidFill>
                  <a:srgbClr val="7030A0"/>
                </a:solidFill>
              </a:rPr>
              <a:t>(Je využívání dálnic zdarma</a:t>
            </a:r>
            <a:r>
              <a:rPr lang="cs-CZ" sz="2000" dirty="0" smtClean="0">
                <a:solidFill>
                  <a:srgbClr val="7030A0"/>
                </a:solidFill>
              </a:rPr>
              <a:t>?) – vypiš si všechny dálnice a také odkud vedou a kam.</a:t>
            </a:r>
            <a:endParaRPr lang="cs-CZ" sz="2000" dirty="0">
              <a:solidFill>
                <a:srgbClr val="7030A0"/>
              </a:solidFill>
            </a:endParaRPr>
          </a:p>
          <a:p>
            <a:endParaRPr lang="cs-CZ" sz="2000" dirty="0"/>
          </a:p>
          <a:p>
            <a:r>
              <a:rPr lang="cs-CZ" dirty="0"/>
              <a:t>Silnice: rychlostní, 1. třídy, 2. třídy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7030A0"/>
                </a:solidFill>
              </a:rPr>
              <a:t>(Rychlostní limity?)</a:t>
            </a:r>
          </a:p>
          <a:p>
            <a:endParaRPr lang="cs-CZ" dirty="0"/>
          </a:p>
          <a:p>
            <a:r>
              <a:rPr lang="cs-CZ" dirty="0">
                <a:solidFill>
                  <a:srgbClr val="7030A0"/>
                </a:solidFill>
              </a:rPr>
              <a:t>Vliv na životní prostředí…?</a:t>
            </a:r>
          </a:p>
        </p:txBody>
      </p:sp>
      <p:pic>
        <p:nvPicPr>
          <p:cNvPr id="1026" name="Picture 2" descr="Související obráze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05064"/>
            <a:ext cx="1790516" cy="249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635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Silniční síť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86" y="1196752"/>
            <a:ext cx="5948897" cy="3933064"/>
          </a:xfrm>
        </p:spPr>
      </p:pic>
      <p:pic>
        <p:nvPicPr>
          <p:cNvPr id="2050" name="Picture 2" descr="https://upload.wikimedia.org/wikipedia/commons/thumb/c/c6/Autobahnen_in_Deutschland.svg/800px-Autobahnen_in_Deutschland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980" y="1916832"/>
            <a:ext cx="3455275" cy="471330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510950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rychlostní limity č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AutoShape 4" descr="Image result for rychlostní limity č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6" descr="Image result for rychlostní limity č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2" name="Picture 8" descr="Na obrázku může být: 1 person, text that says 'CZ Rychlostni limity pro ridiče motorového vozidla do 3.500 kg autobusu (k 1.1.2016) 50 50 20 90 60 110 80 PÉSI ZÓNA ZÓNA 林 20 130 80 ZASOBOVANI NUTOSKOLN WFISS Proridiče jiného motorového vozidla (nad 500 kg) platí 80 80'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97" y="872393"/>
            <a:ext cx="8734425" cy="467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102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Železniční doprava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Se silniční dopravou nejvíce </a:t>
            </a:r>
            <a:r>
              <a:rPr lang="cs-CZ" b="1" dirty="0" smtClean="0"/>
              <a:t>využívaná</a:t>
            </a:r>
            <a:endParaRPr lang="cs-CZ" b="1" dirty="0"/>
          </a:p>
          <a:p>
            <a:endParaRPr lang="cs-CZ" dirty="0"/>
          </a:p>
          <a:p>
            <a:endParaRPr lang="cs-CZ" dirty="0"/>
          </a:p>
          <a:p>
            <a:r>
              <a:rPr lang="cs-CZ" dirty="0">
                <a:solidFill>
                  <a:srgbClr val="7030A0"/>
                </a:solidFill>
              </a:rPr>
              <a:t>Výhody x nevýhody</a:t>
            </a:r>
          </a:p>
        </p:txBody>
      </p:sp>
      <p:pic>
        <p:nvPicPr>
          <p:cNvPr id="4098" name="Picture 2" descr="Výsledek obrázku pro &amp;zcaron;elezni&amp;ccaron;ní dopra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348880"/>
            <a:ext cx="4444579" cy="313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682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Železniční doprava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Evropské koridory (150-200km/h)</a:t>
            </a:r>
          </a:p>
          <a:p>
            <a:r>
              <a:rPr lang="cs-CZ" dirty="0"/>
              <a:t>Rychlíková doprava -&gt; vnitřní elektrifikované žel. sítě</a:t>
            </a:r>
          </a:p>
          <a:p>
            <a:r>
              <a:rPr lang="cs-CZ" dirty="0"/>
              <a:t>Regionální železniční tratě -&gt; nejmenší význam</a:t>
            </a:r>
          </a:p>
          <a:p>
            <a:endParaRPr lang="cs-CZ" dirty="0"/>
          </a:p>
          <a:p>
            <a:r>
              <a:rPr lang="cs-CZ" dirty="0"/>
              <a:t>Dopravce – ČD (České dráhy), </a:t>
            </a:r>
            <a:r>
              <a:rPr lang="cs-CZ" sz="2000" dirty="0">
                <a:solidFill>
                  <a:srgbClr val="7030A0"/>
                </a:solidFill>
              </a:rPr>
              <a:t>znáš další?</a:t>
            </a:r>
          </a:p>
          <a:p>
            <a:r>
              <a:rPr lang="cs-CZ" dirty="0"/>
              <a:t>Přepravce – ČD </a:t>
            </a:r>
            <a:r>
              <a:rPr lang="cs-CZ" dirty="0" err="1"/>
              <a:t>Cargo</a:t>
            </a:r>
            <a:endParaRPr lang="cs-CZ" dirty="0"/>
          </a:p>
          <a:p>
            <a:r>
              <a:rPr lang="cs-CZ" dirty="0"/>
              <a:t>Správce – Správa železničních dopravních cest (SŽDC)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6624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Železniční síť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&amp;zcaron;elezni&amp;ccaron;ní mapa &amp;Ccaron;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5" y="1417638"/>
            <a:ext cx="9078695" cy="527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40541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308</Words>
  <Application>Microsoft Office PowerPoint</Application>
  <PresentationFormat>Předvádění na obrazovce (4:3)</PresentationFormat>
  <Paragraphs>70</Paragraphs>
  <Slides>19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Motiv systému Office</vt:lpstr>
      <vt:lpstr>Doprava ČR</vt:lpstr>
      <vt:lpstr>Otázky k zamyšlení</vt:lpstr>
      <vt:lpstr>6 druhů dopravy</vt:lpstr>
      <vt:lpstr>Silniční doprava</vt:lpstr>
      <vt:lpstr>Silniční síť</vt:lpstr>
      <vt:lpstr>Prezentace aplikace PowerPoint</vt:lpstr>
      <vt:lpstr>Železniční doprava</vt:lpstr>
      <vt:lpstr>Železniční doprava</vt:lpstr>
      <vt:lpstr>Železniční síť ČR</vt:lpstr>
      <vt:lpstr>Letecká doprava</vt:lpstr>
      <vt:lpstr>Letecká doprava</vt:lpstr>
      <vt:lpstr>Letiště ČR</vt:lpstr>
      <vt:lpstr>Vodní doprava</vt:lpstr>
      <vt:lpstr>Potrubní doprava</vt:lpstr>
      <vt:lpstr>Plynovod Sojuz (2750 km)-&gt;  Transgas -&gt; ČR</vt:lpstr>
      <vt:lpstr>Plynovodná síť v ČR</vt:lpstr>
      <vt:lpstr>Ropovody</vt:lpstr>
      <vt:lpstr>Ropovodná síť v ČR</vt:lpstr>
      <vt:lpstr>Telekomunikace</vt:lpstr>
    </vt:vector>
  </TitlesOfParts>
  <Company>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Doprava ČR</dc:title>
  <dc:creator>Čejková Ivana</dc:creator>
  <cp:lastModifiedBy>Lucie Smolková</cp:lastModifiedBy>
  <cp:revision>36</cp:revision>
  <dcterms:created xsi:type="dcterms:W3CDTF">2019-02-04T09:30:49Z</dcterms:created>
  <dcterms:modified xsi:type="dcterms:W3CDTF">2020-02-13T07:00:08Z</dcterms:modified>
</cp:coreProperties>
</file>