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4" r:id="rId2"/>
    <p:sldId id="337" r:id="rId3"/>
    <p:sldId id="336" r:id="rId4"/>
    <p:sldId id="338" r:id="rId5"/>
    <p:sldId id="258" r:id="rId6"/>
    <p:sldId id="340" r:id="rId7"/>
    <p:sldId id="339" r:id="rId8"/>
    <p:sldId id="347" r:id="rId9"/>
    <p:sldId id="348" r:id="rId10"/>
    <p:sldId id="349" r:id="rId11"/>
    <p:sldId id="335" r:id="rId12"/>
    <p:sldId id="264" r:id="rId13"/>
    <p:sldId id="314" r:id="rId14"/>
    <p:sldId id="313" r:id="rId15"/>
    <p:sldId id="350" r:id="rId16"/>
    <p:sldId id="352" r:id="rId17"/>
    <p:sldId id="351" r:id="rId18"/>
    <p:sldId id="353" r:id="rId19"/>
    <p:sldId id="341" r:id="rId20"/>
    <p:sldId id="342" r:id="rId21"/>
    <p:sldId id="343" r:id="rId22"/>
    <p:sldId id="333" r:id="rId23"/>
    <p:sldId id="272" r:id="rId24"/>
    <p:sldId id="315" r:id="rId25"/>
    <p:sldId id="316" r:id="rId26"/>
    <p:sldId id="317" r:id="rId27"/>
    <p:sldId id="344" r:id="rId28"/>
    <p:sldId id="345" r:id="rId29"/>
    <p:sldId id="318" r:id="rId30"/>
    <p:sldId id="354" r:id="rId31"/>
    <p:sldId id="319" r:id="rId32"/>
    <p:sldId id="346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1" r:id="rId44"/>
    <p:sldId id="330" r:id="rId45"/>
    <p:sldId id="33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3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C638C-DCC3-41E1-95C3-35CE753C0A6F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92CE-61E9-44D4-A4C0-E38ED3E641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0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092CE-61E9-44D4-A4C0-E38ED3E6416B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30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61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0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8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6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7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6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4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6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8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8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5B86-2B9A-450A-93F6-867C6F29AF56}" type="datetimeFigureOut">
              <a:rPr lang="cs-CZ" smtClean="0"/>
              <a:pPr/>
              <a:t>18.2.2020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44B2-3B34-428C-A259-7B070427FA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2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.cz/cs/o-cez/vyrobni-zdroje/uhelne-elektrarny-a-teplarny/flash-model-jak-funguje-uhelna-elektrarn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FGIeUDeZmk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frm=1&amp;source=images&amp;cd=&amp;cad=rja&amp;uact=8&amp;docid=HHV2t1n7RI92tM&amp;tbnid=jWqo5av4l6MY1M:&amp;ved=0CAUQjRw&amp;url=http://pardubicky.denik.cz/galerie/atomovy_vlak_cr.html?mm=2027106&amp;ei=z3hNU4W1JoW_OfDygOgF&amp;bvm=bv.64764171,d.bGE&amp;psig=AFQjCNEHE3JOiCcwFNE82MaE43ic04tGzw&amp;ust=139767242685920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z/url?sa=i&amp;rct=j&amp;q=&amp;esrc=s&amp;frm=1&amp;source=images&amp;cd=&amp;cad=rja&amp;uact=8&amp;docid=v3bvw-5vr7AQaM&amp;tbnid=2iemd2OVb9txHM:&amp;ved=0CAUQjRw&amp;url=http://www.znatemapu.cz/precerpavaci-elektrarna-dlouhe-strane-loucna-nad-desnou&amp;ei=OYBNU7LjGYmvPK6hgeAL&amp;bvm=bv.64764171,d.bGE&amp;psig=AFQjCNEunsRUJOhsU5fWmZQjPbWMgj5voA&amp;ust=139767426030907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frm=1&amp;source=images&amp;cd=&amp;cad=rja&amp;uact=8&amp;docid=aaDg5pYNVytJYM&amp;tbnid=Z6GD09IPCpw94M:&amp;ved=0CAUQjRw&amp;url=http://usti.idnes.cz/stavba-vetrnych-elektraren-v-krusnych-horach-fah-/usti-zpravy.aspx?c=A140228_2039799_usti-zpravy_alh&amp;ei=-4RNU4P-E8eROIz_gJAO&amp;psig=AFQjCNGO22p8-m2EtRc7yW30ItOFWnWjLQ&amp;ust=139767560021355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frm=1&amp;source=images&amp;cd=&amp;cad=rja&amp;uact=8&amp;docid=kroWPGn17hgCaM&amp;tbnid=rDR18trNHZEfmM:&amp;ved=0CAUQjRw&amp;url=http://www.cyklo-vylety.cz/cesty_cr.php?id=7&amp;ei=aZFNU5jNC4ipOvmkgIAN&amp;bvm=bv.64764171,d.ZGU&amp;psig=AFQjCNFrF8JRF2GQIxn_7Rd3TYwWKtZQ5w&amp;ust=139767877764848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frm=1&amp;source=images&amp;cd=&amp;cad=rja&amp;uact=8&amp;docid=pm80RpqsSblAPM&amp;tbnid=slRlFqayYPkQCM:&amp;ved=0CAUQjRw&amp;url=http://www.valor.sk/ropny-priemysel-referencie/&amp;ei=1e9VU42wDMua1AWwt4C4AQ&amp;psig=AFQjCNFBlFGYm1CLjgwh3rX3O6GGFpRubg&amp;ust=139822647481921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frm=1&amp;source=images&amp;cd=&amp;cad=rja&amp;uact=8&amp;docid=yVNvwcYyAvBjUM&amp;tbnid=ZWXQrGZpTXaf1M:&amp;ved=0CAUQjRw&amp;url=http://www.railnews.cz/gallery.php?id=146&amp;p=elektricka-lokomotiva-skoda-109e&amp;ei=HvFVU-ydF9Sa0AWppoDYCg&amp;bvm=bv.65177938,d.ZGU&amp;psig=AFQjCNGnpjdyyEPe0HdKCwEE-uNWfAY0Jw&amp;ust=13982275756903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87DF30-A272-4431-8CA1-C97EC6C38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Hospodářství České republiky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34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D6C72C-1640-4D6B-8B2D-CE5AFCC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Cukrová řepa</a:t>
            </a:r>
            <a:endParaRPr lang="de-DE" dirty="0"/>
          </a:p>
        </p:txBody>
      </p:sp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7B589539-10F1-44BD-BA2B-7CDE5652C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" y="1556792"/>
            <a:ext cx="7726663" cy="4568810"/>
          </a:xfrm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C209C71E-7749-442E-8AE4-0DA93B269EBC}"/>
              </a:ext>
            </a:extLst>
          </p:cNvPr>
          <p:cNvSpPr/>
          <p:nvPr/>
        </p:nvSpPr>
        <p:spPr>
          <a:xfrm>
            <a:off x="611560" y="63371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https://www.youtube.com/watch?v=1nWfvFU9oCA</a:t>
            </a:r>
          </a:p>
        </p:txBody>
      </p:sp>
    </p:spTree>
    <p:extLst>
      <p:ext uri="{BB962C8B-B14F-4D97-AF65-F5344CB8AC3E}">
        <p14:creationId xmlns:p14="http://schemas.microsoft.com/office/powerpoint/2010/main" val="38370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1C4047-14EF-4150-9006-E933113F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Jaké nerostné suroviny se těží v ČR?</a:t>
            </a:r>
            <a:endParaRPr lang="de-DE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BAAB8F0-1DB7-4806-B55A-3F1FA8794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Jaká tradice v průmyslu? Jsou zde vhodné podmínky pro průmysl a výrobu?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800" b="1" dirty="0"/>
              <a:t>Těžební průmysl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mezi nejvýznamnější nerostné suroviny, které se těží na našem území patří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černé uhlí</a:t>
            </a:r>
            <a:r>
              <a:rPr lang="cs-CZ" sz="2400" dirty="0"/>
              <a:t> - </a:t>
            </a:r>
            <a:r>
              <a:rPr lang="cs-CZ" sz="2400" i="1" dirty="0"/>
              <a:t>Ostravsko karvinské doly, a.s. (OKD, a.s.)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hnědé uhlí</a:t>
            </a:r>
            <a:r>
              <a:rPr lang="cs-CZ" sz="2400" dirty="0"/>
              <a:t> - </a:t>
            </a:r>
            <a:r>
              <a:rPr lang="cs-CZ" sz="2400" i="1" dirty="0"/>
              <a:t>Czech Coal, a.s.</a:t>
            </a:r>
            <a:r>
              <a:rPr lang="cs-CZ" sz="2400" dirty="0"/>
              <a:t>, </a:t>
            </a:r>
            <a:r>
              <a:rPr lang="cs-CZ" sz="2400" i="1" dirty="0"/>
              <a:t>Severočeské doly, a.s.</a:t>
            </a:r>
            <a:r>
              <a:rPr lang="cs-CZ" sz="2400" dirty="0"/>
              <a:t>, 		           </a:t>
            </a:r>
            <a:r>
              <a:rPr lang="cs-CZ" sz="2400" i="1" dirty="0"/>
              <a:t>Sokolovská uhelná, a.s.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ropa a zemní plyn</a:t>
            </a:r>
            <a:r>
              <a:rPr lang="cs-CZ" sz="2400" dirty="0"/>
              <a:t> - </a:t>
            </a:r>
            <a:r>
              <a:rPr lang="cs-CZ" sz="2400" i="1" dirty="0"/>
              <a:t>Moravské naftové doly, a.s.</a:t>
            </a:r>
            <a:r>
              <a:rPr lang="cs-CZ" sz="2400" dirty="0"/>
              <a:t>, Hodonín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kaolin</a:t>
            </a:r>
            <a:r>
              <a:rPr lang="cs-CZ" sz="2400" dirty="0"/>
              <a:t> - </a:t>
            </a:r>
            <a:r>
              <a:rPr lang="cs-CZ" sz="2400" i="1" dirty="0"/>
              <a:t>LB Minerals, a.s.</a:t>
            </a:r>
            <a:r>
              <a:rPr lang="cs-CZ" sz="2400" dirty="0"/>
              <a:t>, </a:t>
            </a:r>
            <a:r>
              <a:rPr lang="cs-CZ" sz="2400" i="1" dirty="0"/>
              <a:t>Sedlecký kaolin, a.s.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uran</a:t>
            </a:r>
            <a:r>
              <a:rPr lang="cs-CZ" sz="2400" dirty="0"/>
              <a:t> - </a:t>
            </a:r>
            <a:r>
              <a:rPr lang="cs-CZ" sz="2400" i="1" dirty="0"/>
              <a:t>Diamo, s.p.</a:t>
            </a:r>
            <a:r>
              <a:rPr lang="cs-CZ" sz="2400" dirty="0"/>
              <a:t> (Dolní Rožínka)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31840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Těžba hnědého uhlí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CB77E39-B98F-40E6-AAEB-B34DD0CB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37"/>
            <a:ext cx="9144000" cy="6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5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63788" y="62466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uhelná šachta</a:t>
            </a:r>
          </a:p>
        </p:txBody>
      </p:sp>
      <p:sp>
        <p:nvSpPr>
          <p:cNvPr id="12290" name="AutoShape 2" descr="data:image/jpeg;base64,/9j/4AAQSkZJRgABAQAAAQABAAD/2wCEAAkGBxQTEhUUExQWFRUXGBgaFxgYGBgcGBwdHBocHxwfGhsaHCogHhwlHRcaIjEkJSkrLi4uHB8zODMsNygtLiwBCgoKDg0OGxAQGy8kICQsLCwsLCwsLCwsLCwsLCwsLCwsLCwsLCwsLCwsLCwsLCwsLCwsLCwsLCwsLCwsLCwsLP/AABEIAOAA4QMBEQACEQEDEQH/xAAcAAACAwEBAQEAAAAAAAAAAAAABQQGBwMCAQj/xABLEAACAQMBBAcFAwkFBwIHAAABAgMABBEhBQYSMRNBUWFxgZEHIjKhsRSCwSMzQlJicpKy0SRDosLhFRZTY3OT8TTwVGR0g6Oz0v/EABsBAAEFAQEAAAAAAAAAAAAAAAACAwQFBgEH/8QAPREAAQMCBAMFBQcDBQADAQAAAQACAwQRBRIhMRNBUSJhcYGRBjKhscEUIzNCUtHwFYLhJDRDYvElcqIW/9oADAMBAAIRAxEAPwDcaEIoQihCKEIoQihC+UIXOedUHE7BR2kgD50JTWOcbNCr20N+rOPOJDIR1Rji+ei/Okl4U+LCqmT8tvFV+99p4/uoD4yNj5Ln60gyKxjwA/8AI/0SS59oV43Ixp+6n/8ARNJ4hU2PBaZu9ylc+9F4/wAVxJ5Hh/lArmcqU3DqZuzAoMm0Zm+KWQ+Lt/WuZinxTxN2aPRR3cnUknx1ridAA2XwHHLShdtddkvJBykceDsPxrtym3Qxu3AKmQ7w3SfDcSj7xP1ruYpl1DTu3YEztN/L1Ociv++i/wCXFd4jlFfg9K7YEead2XtOcfnYFPejEfJs/WlCVQZMAH5H+qsOz9/7OT4maI9ki6eq5FLDwVXTYRUx7C/grJbXSSDiR1cdqkEfKlKucxzDZwsu1CSvtCEUIRQhFCEUIRQhFCEUIRQhFCEUIXl5AASSABzJ5ULoBJsFVtrb/WsOQrGZuyPBXzYnHpmkl4Cs6fCKiXUiw7/2VM2p7Q7qTIj4YV/ZHE38TD6CmjIVcwYLAzV/aVXu7uSU5kdnPaxJ+tJJJVrHCyMWY0BSbLYlxL+bgkbv4SB6nSgNJTUlbBH7zwmj7i3oQv0Q0GeEMpb0pXDcooxelLstz420VcIpCswQRcK97l7pwTW/TXOffcrH7xXTl5ktmnWMBGqz+JYjNFPw4uQ15qp7e2W1tO8Lfon3T2qfhPp88024WKt6SoFRCJB5pfXFKV0g2VD/ALGecxr0obR/0vzoX6GnLDJdUD6mX+oiMHs9PJcth7DhfZtxcSJmRC/A3EwwAq40BwfeJ50Boy3KcqqyZla2Jh0NrhQtyNgrdzOknEEVCSVODnIA/H0pLG3KfxOsdTRhzdyVD3p2P9kuHiySoAZGOMlT240zkEeVDm2Nk/Q1QqYQ86HnZetv7vSWgjMjIekGVAJyMYzkEd/aaHNsFykrmVJcGg6JQVOAcaHkeo+FJspgcL2XS2uHjbijZkbtUkH5UApL4mPFngFWrZPtCuosCThmX9rRvJgPqKcEh5qpqMFhfqzs/JXjY2+9rPgF+ic/oyYGvc3I04HgqjqcLqIdbXHUKyg0pVyKEL7QhFCEUIRQhFCEUIXO4nVFLuQqqCWJOAAOZNCU1pc4NaNSqLt32kRrlbZOkP67ZCeQ5n5U26S2yu6bBJHdqU27uaoO1duXFwfy0rMP1eSjwUaeutNlxKv4KKGD3G+fNfdibElunKQhSQMniYAAfX0rjRddqquOmaDJzUvdXYRubsQuCFXiMvUQFOCM9RJwPWlNbc2KZr6zg0/Ebudlz3sMIuGjt0CRx+4MaliPiJJ1OumvZXHWvou4eJTDnlNydfAK+bPmnutlR/ZnKTJhCeLGeE4IJ6srg06NWqglbFT1x4ou06+qN2tj3FoZLi4naUcBBjjLyknPPxHcOuhoI3XK2ohqMscTMuu50Wa38vTTyMq4MkjEL1gsxwD360ydXLTwt4UIBN7DfyWo7d2Cxtba3jmjh6HgYsxwSVGhH3snxp8g2AWVp6ocaSRzS7Nfbv8A8KJvzsoXNqs8bJJLCMOYzkMMDiGnZ8QFceLhPYZUmnmyOBAd1VK/3YlNoLpSHUn4VDFhrg5wOo01k0urv+oxio4LhY9TsrPcxmPYQVwVLMNDodZc8j3DNL2YqthEmKXbr/4vlp7mwZO1ifnKB9K7+Rdku7FR3fsuW456CwvLnkdVU/urpj7z1xmjbpWKffVccP8ANT/hMNo2X+0oLO4UZcOqTD9nOH9GGfAmlEZrFRopfsMssTtiDb6JD7ULvjvOAa9GijA7T73rgj5UiQ6qxwWPJTl55lXe12Ii2P2I46QwsSOviPNvJiKcy6WVG+qear7QNr/weiz3cvd1buSQSkrHGhLEaEMTpzHcx8qaY260WI1xgY0x6k/JV+cKGYISVyeEnmRnQnHdSCrFhJYCd022FsZZQ0s5eOBQcusbNxEcwCFIHnSmtvqoVXWGMhkQBceV12sN55rVyLeVnhB0WVRgjwyeHyIruexSJcOjqG3kaA7uV/3e38gnwsn5GQ6YY+4T+y34HFONeCqCqwiaHVvaHdv5hW0GlqqX2hCKEIoQihCKELP/AGqbZ4UW2U6v70n7o5DzOv3abkdpZX2CUuZ5mcNtvFZlTK1CKEJtuttY21zHL+jnhf8AdOM+nPypTDYqHX03HgLee48QtR2hJb2HTXZBPTsgIXGTp+jry5sf/FPGw1WVibPV5YB+W6qm0tzorlDcbPkDA6mMnr7ATqp7mpBYDqFbQYnJTu4NUNuf83Hguns8m6P7VaXH5PK8WH93GhV+fcVoj00KTizRIWTRa8tNfBVnY+3ZrKVujfjUMQyk5RwDjI7M9o+dIDi0qzmooqqIZhY28wmu1t5bR54rlLZhKhDMCyhGIHXgHUHXOBnHoovF72USCgqWxOhc8ZT6hI949sNdzGZlC+6FCg5AA78dpJ86Q51yrCjpBSx5Ab966bB3imtOMRcOHxkMMjTrxka11riEmroYqkgvuLcwvuyd57i24hC4VWJJThBQE9gOo8jQHEbJM+HwT2zjUc+fmue2t4Z7rHTPkDkoACjvwOvvNBcTul01FDT/AIY1XR94pTaC0wnRggggHi+Li557aM5tZJFDGKjj3N19G8L/AGP7GEUITksM8R97i16udGewsufYW/aftF9eia7ib1JadIkoYxsQw4RnDcjpnkQB6V1jgFFxTDn1Ba6PcaFc9kOl3tTpHYBDIZPeIGQvwDXr0XTsBoHacuztfTUGRo1tbTv3TeDeLi2zxZ/JnMA7Mf6yD6UrN21DdQ5cO2197+eSabyxLYWdzwH37mVsdo4+foobzNKdoFFoi6rqIw7Zg+Sq26m6XTL9ouT0dsoLHOhcDn4L3+lIay+pVrX4lwzwodXH4K57O24lxbXfQoEhhRlj0xkBCScdQ5af1wHA64NlSy0r4Zo+IbucQT6rIBUe62QRQhXX2ebySJOkEjkxP7qhj8LdWCeo8seFORu5FUeLUDDEZWDUb94WsZp5ZVFCEUIRQhc55QqlmOAoJJ7AOdC61pcQBusF25tI3E8kxz77aA9SjRR6AVGcblb2kgEELY+igVxSEUIRQu9yts+8kUuzRbzcRmQ4jIGnu/CST3HhNOZhlsVStoJY6zix+6d/qq7s/aUsDcUMjRkjBIPPxB0PnSGkjZWc0EUwtILqXDsy7u24hHLKT+m2cfxNpjurtiUw6opaZuW4HgnEe4cijNxPDAO9uI+mQM+dOsp3v2CrKj2ipohp8dF7GydmR/nLmWY/8tcD1wfrUxmFzO5Kln9sGj3bfNehf7Mj+CzeQ/8AMfT5sfpUlmDv5kBVU3tdKfdJ8tF8G8tsPh2dAPFg3+Snxgzf1fD/ACoTvaipd19V9O9qdVjbD7o/pS/6Qz9XwTB9oqjv9Svg3sTrsbU/cH9KP6Qz9XwR/wD0VR3+pR/vDaN8ezovFWwf5B9abdgw5O+H+VJZ7VVLevr/AIXzp9lP8VvNF3q+fkWx8qYdg8g2sp8XthIPeJ9Lr4dg7Pk/M3pjPZKmnqeGor8NmbyVrT+18bvft8lxn3DuMZheKdf2HGfQ6fOoboXt3V3Dj1LINf3SS62dcW7AyRSRlSCGKnGRqMHkabsQrJlRBO3K1wITK43qeeSFrtFmSLPuA8AYnGrcwcY5YANKz9VGbhrYmOEBsXc90zvvaJOZcwqqQgYEbAHPiRyPhy766ZDyUaLBIwz7wnN1CsWztqJPs28lSBYTwTcYXGGYR/FyFLBuFWzU7oKyNhdm1FvVZTUda1FdQvSMQQQcEEEHsI5GgLjmgggrd92tpi5to5esrhu5ho3zqSDcLBVcBgmcw8tvBNK6o6KEIoQqf7TNpGO2ES/HM3Dgc+Hm3rovnSHmwVtg8AfNnds3VZLNGUYqw4WBIIPMEc6YK17XBwuDcLxxChdXoKew+lCTnaOa+YoslXAF1bbXckookvJkt0/VyGc+GuPTNSIqZ8hsBdZ2t9ooIBZvqVYd3F2evStDCXEK8bTSjPhwhuR0PUKmOoHx5Q61ydlmn+0ElVmNzlA8AlmwtuzTXDTSyMIoUeQoDhdBhVwNCcnrzyqzqKaOOIMYO0bDvWbp6uWWYyPdo257lVb66aWRpH1ZiSfPqHcOVWccYjYGAbKqlkMjy481wpxNooQihCKEIoQihCKEIoQukMzIcozKe1SQflSXMa7RwulNe5pu02Tyy3xuo9C4lXrWQcXz5/OocmHQP2FvBT4cUqI/zX8VJbaOz7j8/bGBj+nDy8SAPwNVk2DuGrNfgtHR+1ksdg8nz1H7rlPuQZFL2c6XC/q5CuPHXGfHFVUtM+M2IstbR+0cEw7XqP5dJJJLq1Dwt0kSuCGRgeFgRg4B05dYpjtN0Vw0U9S5sjbEjnzSuuKYihcRQhaF7J9p4aW3Y6EcaeI0b/KfI07GeSzuO0+jZh4H6LS6dWbRQhfKELH9/tsFr/KH8xwqudRxD3icH9rTyph7u0tdhVMBSnN+ffwTjdXeK1muJGuI40ll4ACQChIGOZ+Ek/h181NcCVDrqKeGICJxLRfxTu5v7iO5jh+xxFJGCrKvw45nIxoQATg9mmaWTYqvbFE6EycQ5hySzebff7PO8MMMbcGAWP62MkADsyPPNJc+xsptFhRnjEj3EX5dyre4uzTc3nHJqsZMrk9bZyM/e18jSGC5urHFZxT02Ru50Hh/4uW9e1vtNy7g+4PdT90dfmcn0rYUcAhiA5ndePV1QZpieXJMrw/Z9mxpye5Yu37i4wP5fU1HZ99Vl3JvzUh/3NGGc36nwUB26KyAHxXLkt/04zgDzYk+VPAcSoPRo+JTBPDpgObj8AktTVBU/Z+xZphlIzw9bsQqDv4mwPSo8lTFHo469ApEVLLJ7o9VLfYKro13bA9gZm/lWmhVOd7sZTxo2j3pGrx/u9I35l4p+6NxxfwtgnypX2to98FviNEn7E4+4Q7wKVSRlSVYEEcwRgjxBqU1wcLhRXNLTYrxXUlFCEUIRQhFCEUIRQhdIJmQ8SMysORUkH1FJcxrhZwulMe5hu02VwuLtr3ZUvSHilt2DZ6yo6z90sPKsziVMIn9nYreey1e50oDjrt67KgVUr0ZFCEUITHd/aBt7mKXqVhxfunRvkTXWmxUath40Dm93xW9o2QCORqSsERbRfaEKPf3QijeRuSKWPkM0JcbC94aOawFeKaXteR/mx/qajakrf8AZhj7gPkrBf7hXkfJFlHajD6Ng+maVwyq6LGKZ+hOXx/wmW7u9k9mRFdpIYuQLKeNfAn4l7vTspTXEaFRavD4antwOGboNj+xSffW0gWYSW8vSLMDIdc4ye3vOdDqMUl9r3U3DJJXRlkrbZdE72ePseymflLdHA7QpyB/hyfvCrHDIM8o9VkPaqv1LWnuH1VW2famWWOMc3ZV9TjPlWmlfkYXdAsDCziSBvVON9LrpLoxp8MQWJB4aH/Fp5VEoWZIc53NyVMxB+ebI3YaBe7zZslzcGKEZSBVi4joq8A94seQy3FSY5mQx5n7u1tzRJA+eTIzZotfku1tbQRMI4U+3XHh+RU+H6WO06eFJfJLIMzzkb8SnGRxRnLGM7vgEbTAJ/t10SR/cQji4e7P5tSOzWuQ3H4DP7j/AC6Jrf8AO/8Atb/LKAL2zXQWruO15iD6KMU/w6g7vA8Ao/FphswnxK7W9nbXBxAzwTZ9xJGyjHsVwMg+NIdJNELyAObzt+ycZHDKbREtdyvt6ruZTcZtrkcNynuxSnmSP7uQ9eepu/1Rl4NpYvdO4+oS83GJimFnjY/QqtOpBIIwRoR2Ec6sgbi4VYQRoV5rq4ihCKEIoQihCKEIoQrNuFOOneFvgnjZD440+XEPOqzFIs0WborjBKgxVI/myqVxCUdkPNWKnxBx+FZQiy9pjdnYHDmLr3Z2jysEjRnY9SjJoAJXJZmRNzPNgnq7i3xGehA7i8ef5sUvhuUE4vSA2zfApHfWMkLFJUZGHUR9OojvFIIIU2KaOZuZhuFtG5N/01lCxOSF4G8U0/DNSGm4WLxGHhVDm99/VPKUoSqntMvejsio5ysqeXxH5LSHnRWuDxZ6kHpqss2Vsia5YpCnGQMnUAAd5JpkNJ2WpqKmKBuaQ2V22TuvewAM96LdR1cRYejYX606Gkc1RVFfSSmzYs3w+SeSb22kKcEtx9pbr4UBz/COH50rMOqgtw6pkddrMvwWdbUkS8vAIIxEkjIiqFAOuhYhdM6k+AFMntO0Wkga+kpiZDci5Tv2hXYMyQJ8ECBcd5APyHD861GFxZY83X6LyLGqkyz26fM6qNuSoWWSdh7sETyeeMD8adrzdojH5jZMYcAHukP5QT5pXs26UXCSy5ID9I2NSSDxY8z9akSxkw5Gb2sosUjeKHv63Vhad7iMs5FpYqx0X4pCTqB1u2eZOnjg1XhrYXZR25O/krIvdM3M7sR93NKb3bnumK2XoIuvH5x++RufkNKlx02ueU5nfAeChyVemWIZW/E+JSapdlCRXUL6DRZdGmqfbZYz28V1+mp6GU9ZZdUbxIOp7agQDhyOh5HUfUKfOeLE2YbjQ/QrztiDpYUu15k9HOB1SAfF94YPie+uwO4chhPiPBcqGcSITjwPikVTlARQhFCEUIRQhFCEUIUnZt10Uscn6jq3odflTUzM8Zb1TsD8kjXdCpW/NtwXs2OTlXHgyg/XNYmQWdZe3YTLxKRh6aKx7DuvseyTcxKDLI5UsRnHvlRnuAHLtNLGjbquqo/tNfwXnsgfS6qsm894W4jcy57mwPQafKmy8q1GHUo0yBWjbFwbzZAuJQOlifAbGOL3wh9c+q0s6suqunYKbEOCz3SNvK6l+yS9ys0J6irr55B/lHrRGdE1j0VnNk66ei0KnbrPrM/a3d5kgi7FZz5nA+hpqUrSYDHo9/kqzsLaF1bK00AIjJAdimUyOQJxpz7eukAuCs6qGnqHCOQ68tdU8Xf8SALd2sUo7Rz9Gz9aXxOqgHBSw3heQV4upNkTIzKssEgUkKOsgaAfEuprnYKUxuJRODbhw6/yxUf2bWnFdmRvhhRnJ7DyH1Y+VETbu0S8cn4dNbmfkEn2jdGWWSQ83Yt6nT5VtYWZGBo5LxmaTiSF3Up5afktmyv1zyqg/dTU/PIqI/7yra39Iupsf3dG53Nxsom7mzFlZ5JdIIRxSHt7EHeadqpywBjPedt+6ZpIA8l7/dbqf2UbbO1WuH4j7qLpGg+FF7APIZNLggEQtz5nqkVNQZndw2CX1IUZFCEE0ITGw2HcTfm4XYHrxhfVsCo8lTDH7zlJipJpPdaU+NgLazuIZ5YhI5Ro0VuJgynrwNM8qhcUzTsfG02G5U7hNhp3skcLnUBRd0LyLhnt53CJMgwzcg45eHbr+qKdrY35myMFyPkmqCRmV8UhsHfNQNr7vT2+rrxIeUiaofPq86egq45RYb9OaYno5YdSNOo2SmpSiIoQihCKEIoQihCKEJ5vj78VlN+vDwE98Zx+NYyuZkmcO9eueyk3EpLdLfz4I3V3mSBHt7iPpLd+YGCVJ56E6jr7dNKjteALFWdfh7pXiWI2cE0DbFHvYkb9n8p6Y/1pXYUS2Kns/HRK96t6xcIsEMfRQJyXQE45aDQAdlJc6+gUygw50LjLIbvK6ezS64L5V6pEZfPHEP5aIzqk41Hmpr9CFsNPrHrPtqdDJtC4NwYugSJYn42IbJAcdHjm2ab0J1V7DxGUjBFfMSTp6apZtZhBsaFBp08mdefDlmGfJV9a4b5VJprzYi55/KFy3gt1h2XaLwr0kjcRbA4sEM2M8/0lHlXHCzQnKN7pa6Q30GncudxZRx7HSRkUyyye6xA4gOI8j+6nzosAxKZK+TES0HsgeW37qRuuOi2ZeTcjIejU92MfVz6VMw9maZo7/kqT2sqMrMo5D5qp1rl5grJvIOjtbKH/AJbSN4ucj8ar6TtzSP77KyrBkhiZ3XK43cvR2EMY5zO8reCnhXPjjPlSmNz1LnfpAASXuyUrWD8xuUhqcq9FCEVxdWjbkCKK2M1xEkQB92VgMuDyxnXPUMc9MVRVxe+bJG4nuHJaHDgyOHPK0DvPNVveLeuad3VZCsOSFVfdyudC3Xkjq5d1T6ahjjaC4drvVdVYhJK4hps3kq7ip9lXIoQrRuTtySOZISymFzgrIfdGn6J6j1Y5H51W19MxzDIB2h0Vph1U9sgjJu09VL312dZKzdE/RTD4o+FuE+Gmh8NPrTVBNORZwu3qnsRgp2nsmzuiplW6pUUIRQhFCEUIRQhWDaKcWyoG/wCHO6+TZP1rLYs20xPgvR/YyTslvcfmuns62dBM8wnjEnCgZQc9pz1+FV0YB3WkxiaWJrDGbXNlYd2rrZ11I0cdkFKqWy6prgjTQntpYynRVtXHWQsD3yb6aEr3sXaVveC4iS1SIrG2uEzrleoaYNcBBuAuVEE1MY5Hvvc9/is93auOjurd+yRPmcH5Gm27rRVjOJTuHct7xT6wiwfeqXjvLhu2Rh6HH4Uw7crdUDctMzwVgtN/pYo1ikto2RVCgHiXQDA5gj5UoPPRVsmERveXtksSplxvrY3AVbm1YhdFxwnh8MFSOXypWcHdMswuqhJMMgSvfTbtvNFbw2uRHGDoQRjQBRrz0z10l7hyUvDaOaKR75typu0l6LZFqnXI5c+fE34r6Vb4Q28l+5Yj2smzSEd9vQKponEQBzJA9dK0LjYXWMaMzgFYN/H/ALUUHKKONB5Ln/NULDh9zfqSVPxM/fWHIAKFvEcPGnVHDEvmVDH5tTtKOyXdSf2TNWbOa3oAlVSlEXuKJmYKoLMTgADJJ7hSXPDRmOgSmsLjlaNVYls4bIBrgCa45rCD7idhkPWf2f8AzUAySVOkejeZ6+CsRHHS9qTtO6dPFJ9q7XluG4pX4schyVe5R1VKhgjiFmj91EmqJJjdx/ZQqe5KOvoFdNggC67XNnJHgvG6cQyvEpGfDNNslY89k3Tj4ns94EK0QbhySxJLFKhDqrAMCOYzzGar3Ym1ryxzdirNuEvfGHscNVNbZs5QQ38Luo0juI/eePx4dWXxH+jHGjDs9O63Vp5p/gSFuSobccnDcKr7b2I9uQSQ8bfBIuqnu7m7qsaeqZNpseirKmkfBqdQdildSgoiKEIoQihCKEK02sfFse4/YmVh5cP4E1nMYH3nktz7IPIkHiQl+4O1kt7rMp4UdChJ5Akggnu0x51TsIBW4xWmdND2NSDdWqxsbXZrSXX2gS8SsI4wVyQSDgYJzyGvKlgBut1UyzVFc1sGS1tyotrtrZ1qs01uXaWUH8mc6EnONRgDJ55PKjM0apx9LWzlkUgGVvNZ9E+GB7CD6HNM81o3tuwjuW5/7XHdUhYXgLEr+TM0jdsjn/ETTB3W2hZ9y1ndZXbZW+l7O3DHaxzHrwrYHic4HnTgeTyVJUYZSwi7pCFajLFHHx38drETyUYY/NdT3DNL05qqyySPy05cVmW+O0beaUG2j4EVcH3QvEcnXHhjnTLyCdFpsOhmijImNyfOysO/w4IrKL9WIkjyUfga0WDt0cfBeXe0Ty6UeJVc2DFxXMC9ssefDiGflVnUm0Lj3FUdK3NMwd4+ak71HjvZu+Th9ML+FN0nZp2+CerO1VO8Vx3kbN1N3Pj+EAfhS6QWhamqv8YpbUhR1Yt0ttLA/ALcSPIeHjViJBnTC9XX1YqvrqcyDNmsBy5KyoKkROy5bk6X5qxXu19nW0jqLfpJASGOA3vdeWckk5qDHT1UzQc1h6KwkqaSBxAbc8/4V32BvNHdT9D9mREKscnBOnVjhAGma5UUkkEefOSUqmrY6iXh5AAq9YblyzTSADo4VkdQzDUhWI90dfLnyqY7EWRxjm6ygx4ZJLIeTbqbtLePZmyXMQjeW4XGfdy2o0998KND+jUAmoqdSbBX1PQRRDsjXqulh7RNm7Qj6G5zAzdUuAue1ZB7oPjimxBNA7MzXwT01O2VuVwXHfMXVrsnNvMym3lXEkZ0eJjga8tOMea0prmSz3cN/mm6OIxMyO5fLksoO/O0f/jJv4h/Spv2eL9KmWCtNht6W9tizyu0kZVZ0zoR+hLwjTX4WwPiAP6VPUzWRvy2Hcfos9jFO9vbaTbmFwqxWeTfdrYhupSvFwoqlnfsH9T+BqHWVYp48xUyipDUPtsBunh2ZYLoFnk7ywXNZOT2pcD2R/PNW4w6mGmpXk7PsP8Ahzj74/GkD2qf0+SDQU3Qr5/sqw/+YHmhpwe1Z5hJ/ptP3pybSBdmXawFyOBmbjxnIUHq6tK67EPtt39FfYLDHBMwM/UFQt1NnpPdRxSZ4G4s4ODopI18qYYLnVbnEJnwwF7N1Z7vZ+xoXZHaXiUkMPyp1+6KcIYN1UxTYnI0OZax8FyzsQf8Vv8Avf6UdhOf/K87f/lUu84eN+j+Dibg5/Dk8PPXlimzurtmbhjNvbVWr/a57aXmVZ9kb0VctJEE6tKOKMPlwOsZ1FIFr6qfK15iLWaG2i0qHfiwCcCdJCuMDhjAx4YzT2dqzLsJrM2Z1j5pHcW+ypmLNdz8R63LE/4kpJDTzU2N+IRDK2MeQH0VW2vaQrP0cEhlj90BzjXOM8h1ZpBAB0VrTySuhzSix10Vr9pzf2iMdkQ+ZP8AStPhI+7J715BjZvMAlG5qZvYO5ifRTUmuNoHKFh4vUNXKf3r5u+5I9ZcV1ulMP8A6/RJdrVf3fVct4f/AFU//Vk/mNOUv4LfAJuq/Gd4lL6fTCsW76CCKS8Yar+TgB65CMFvuj8ar6omSQQN8T4KxpWiKMzu8G+KrzMSck5J1J7angAaBV5NzcqbsXaTW0yzKASvFoeRypGvrnypqeETMLCnqecwSB45Kde72XcjAmUrgghU91dDnq1I8SaYZQQsFrX8U+/EZ3m9/IKL7XrAXFvb7SjHMCKbHUdeHPg3Eue9ar6cGKR0LvJayknE0QcOayqpu6kphZ7buIonhSVxFIpV4ycoQf2ToD3jBpDo2uOa2q5ZL6Wuplu/tg2s6ygcS4KyJ1PG3xqfEcuwgGkSMzDTfqkSMa9pa7ZbG+6Nupy90VVgGVOjPGFOozrzx3VXTe0EcPZcNfFZ44O0O7T9PBTDLBBC0NtxHjI6SRuZA6h3f69tZnFcZNWLBTYoo4GZY+fNLKz66ihCKEJzscZtb1eowt/I4q5wknthT8PNpm+I+apW5s4S9gYnADHJ1OnCeyrVnvLc4m0upnALlvVOj3k7oQys+QR16D8c1x/vJeHtLaZgduAlVcU3ZFC4vXSHtPqaEWCkXNjIrhSjZfVAASWB5cIHPyrpaUyydhYXA6DfuT/Ze4d1Lq4EK9rnX+Ea+uKUIyq+bGII9G9o9yfjdawtIenuHa4APD7vwls4wFU/U0vI0aqvOIVdTJwohlJ9beJVMu7iOW8DxJ0cbSR8K4AwPdHIacwT503e7grlrHxUpDzdwB19VY/aYf7WP+kv1atThX4J8V49jJ/1HkoW4g/t0X3v5TTuI/gFM4ZrUBRYv/Xj/wCqH/7qW7/bf2/RND/df3fVc95Vxdzj/mv8zml0msLfBIrBad3iVEsbYyyJGvN2CjzOKdkeI2Fx5JuJhe8NHNOd77lekW2j0jtxwDvb9Nj35/HtqJQsOUyu3dr5KZXvAcIm7N08+ar9TlXooQvtCFZ90mS4in2fMfcnU8Hc4GdO/QMO9aqsRjIImby3V5g9TlcYzz2WN31o8MjxSDDxsVYd6nB8qca4OAI5rTrhXUIoQmG79h9ouoIeYklRT4Fhn5ZpuV2VhK4tw3jm4rmTsBCjyAH1zXmte/PO4qulN3JbUNNooQihCKEJ9u8PyF5/0j/K9XWED31OoPxR4j5rNdk37QSpKgBZDkA8uWPxqzBsbr0OohbPGY3bFaOZ7O7s/tV3AsfvcBdM8Wc4ByozjPUc092SLlZrJU01TwIHX52OyR3G4qyqXsbhJl/VJAYfeHX4gUgxg6hTmYw6N2WoYQVT7mBo3ZHGGUlWHYRoeVNneyumSB7Q8bFd/sDd1dsucQJxLvNNHIiMEcW8xMeVwwC8S8PEP0cH5ClZrHwVe2gikYXi4zjXprrdP597LO9UJdrND3o7Ff8ADz81NKztIsVXjDKqldmhs7xATGbYUc2zvs1nMkgD8YJYdpODwjQ69lKLQW2Cjsq3xVfGnaRpZZ1LZvb3IjkGHR0yMg/qsNR3EGmbEGxWi4rJ6cuZsQf2Vp9pg/ta/wDSX6tWqwr8E+K8bxkf6jyUHcQ4vofvfymnsQ/27kzhh/1DVwul4NoNnquc/wD5M11napb/APX6JDxlqrf9vqpu82yZpL6cRRO+WByFONVB58qapJ42QNzOTtZTSPqXZGkqZsPcq6Escj8MQR0bBYFvdYHkunV201U4lCWFjdbp6mwucPa92llF9odh0d2WA0lAYePJvoD507hkueHL0TWKw5J79VWKsVWIoQihC62tw0bq6HDKQQe8UiRge0tPNLjeWODhyXL2w7PUywX0Y4Vu4wWXr41AyfNSo+731T0pLS6I/lW5p5OJGH9VnlS0+ihCvHsbshJtNGPKGOSU+Q4R/PUOufkhKS7QK8TScTFjzJJ9TXmcjszi7qqw6leaSuIoQihCKEKwbF0srxv+W/yjY/jV7hI+7cVYUA+9b4j5rOdgbN+0TpEXEYOSWIzgAZPWOyrBoubLfVc/AiL7X7lfn2hs21thatIblQxYqBxZOc6kYXn1Zp27QLLPCGuqJuMG5T6JNcb/AJReC0t44F6jgE+i4GfWkmQclNZguY5p3kqnXU7SMzscsxLE9pJyfnTe5V0xgjZlGwC0H/YfdT2RZ77cVT95Lci9nQDJ6VgB1nJ0+tNu3KuKJ4+yscdgFZYvZtJwjjuI0kI0Thz5ZyM+QpQjVa7HBmOVhLeqi7vblXDSsZGMCxMQzg4Y419w9mMHJ0oaw3TlXisPDAYMxPIpRvfNGbuRoXMijg98kkkqig+8efw86S866KZh7XimAeLHXTzK0jb2zrKV0kuHYNwLhQTjHPPujPX21KGK/ZBkzW57Lzqro4ZZLybqPZNs6B1aKMlx8LYYkZ05se+okuPCTslxKTFT00TgWDVU/fNejvpT+0rjzVT9a11C4PpR4WVBXjJVE94KuO8O2JlkCo/CpRWGAM6jt515/iVTNFMWA2C0bpHWFuir81w7aszMe8k/Wqd0r3G5N02XE7pvvrD9osYrgDLR44vA4Vv8QFb7AqnNb/sPiFFxWPiQB43CzmtSs0ihCKELpBEXZUHNiFHiTgUl7g1pJSmNLnBo5qP7Zr4G8jtkPuW0KJj9ptT/AIeD51TUgu0vPMreRMDGAKgVLTqKELU/Y3bcFvf3PXhYV89T/MtUeNy5IT4JqU2andYFVyKEIoQihCKEJ/F7uyro9qyD1XH41ocLFoCe9W2FNvOwd6p+5Gwo7mSR5jiGFQz9WeeMnswpNTmNvqVrcUrHwNa2P3nKSmz4NoXaR2kZghVffOBnAPPGeZyAM/hXbBx0TXGmoqcumOZx2CYXW6VnIsyWkztPAPeVjlSRnTPCBzBGQdDXcgOyjx4nVRljp29l2yo1nHxyIo/SZR6kD8aaA1V7K7LGXdy377GvZUpYLilZRvmnRbULnkXik/lz/KaZd7y1OHHiUBb3EJzvxsW5kvkmhidwqxkEYwCrE4ySP/ZpTgSRZQcOqIG0zmSEAm6Z797NvblligA6Dh9/3gvE2To2uSMY05a114cdlHwyelgu+X3uWl1nW3thS2jKswUFgSOE5GM47KZc0haSlrI6lpMfJXfar8cFpJ+tCB6Y/rVTi3vMI6LA4kzJO4d5SuqhQAvPtAXMsMv/ABIV9Rz+or1HBJc9OqnF2/eNf1CabTPFDavz4oFGe9cA/WsX7QR5an1+atWHNEx3cltUS6rNuziaCa2bkwOPBhg+hwfOtBglRlNuhunWtEkbmHmsxniKMytzUlT4g4PzFekMcHNBHNY97cri3ovFKSUUIT/ce2DXas3wRBpGP7o0+ZHpUHEJMsJHXRWOFxZ6gd2qyvbe0jc3E055yyM/gCdB5DApqNmRgatiFBpa6ihC2vc226HYsPUZ5WkPeMkA+iLWR9oZfyjrZRqg6L3WTUJFCEUIRQhFCE620/R7Hb9sgfxSf0Faahblpgr7BGXqGeqq+4224oGmjnz0U6hWIBOMZGuNcEMeXdUlhA0WkxSkklDXxe81PYdp2Oz4Jfskpmmk5Z1IxnhyQAABkntNLu1uyrzBV1srRM3KAoex7+2srR5Vm6S6njwUyDwk5545YJyc88aVwENCdnhqKqcMLbMad1X9zbbjvbdexw38ILfhSGbqyxJ+Slf4Lc6kLDrLva1a4mhk/WQqfunP+b5U1J1WmwJ943sP8uuNvtPbEwBj6ThI0ISNQR3FhR2ylvgw2N1nnUd5UyPYu2JPinZM9suPkgNGV3VNGqwxmzL+X7pHvdsGe3EbzzCUsSPiY8PXzbt8KS5pG6nYfVxTEtiZltqnezX49mQnrikdD4Ekj5YqtxNt4Wu6FZrHostQT1sfgotUKoV23mTjsYH64pHQ+Daj6Ct77LzXjLf5ooOKMzQtd0Nl92dL0lhH2xSunk3vD/33VC9qobPD07QPzUwHQ2XCsgpKY7v3XRzoeonhPgdPripdDLw5geuicjdZyUe0Gw6K8ZgPdkAcePJvmM+den4bLnht00VBisWScnrqq1Vgq1FCE3e5+zbJvJxo8xW3T73xEfdYnyqprDnmYzkNVpMEi7LnnwWS08r9FCF8blQhfobbVsIIrW2H91Co88Af5TXn+NSZpQFBnOtkoqkUdFdQihCKEIoXUx9oUnBY20XWxUn7q6/NhWsiblhaO5ar2fjvIXdB81XNkbl3FxAs0Zj4W4sBiQ3ukj9XHMdtLEd9VdVGKwwymNwNwvNxuTep/c8X7rKflnPyoMZXWYvSu3dbxCmT7urDs15p42WfpAqZJGAWA1HLlxGu5bN1Udle6WtEcbuxb6Lt7KrXiunf/hxn1Y4HyBoiGt0nHZLQhvU/JazTyyipXtUs+O0VxzjkBPgwIPzIpEg0VxgkuWoynmFQod7ruONYkm4EQYACrnHiQTTWd1tFfuwymc8vc25PirRtaee52VbSxtI0gfhfgLZYe8pJ4eeoU+dOG5aqqnbDBXPY4DLbS/LZU642DcojSvBIqDVmYY6+/Wmi125Vyyspy7IxwueisW40vHbXcPWAsqjw5/QUxUtzwOHmqL2iiuGvHgvVZlZBTUTpLO6j/VVZR9w5PyFaT2bnyz5U3Usz072+aV7pS5S5i7UEg8Yzr8m+VaL2lg4lNm6Kuwp+rmdRf0XevOVaooBsboTXfrhms7eckcanh8cj3h6rmvQ8AqDIB3j5KLi7A6Fr+YWf1p1nEUICPalcdHBY2Y0KxmeQftSZC57x79U0Rzyvk8h5La4fFw4Gjuus8qSpyKEJ3uVYdPf2sXMNKpPgvvn5KaandljJXCto3om4rl+7C+g/rmvN8RfmnPdoq+U3clVQk0ihCKEIoQulvHxOq/rMB6nFLibneG9SugXK8e1W5zcRRj+7jz/Ef6KK1j9gFucCjtE53U/JU2C5dPgdl/dYj6GkA2V0+KN/vAHxCZ2+9F4nw3EnmQ38wNKzlRXYdTO3YFY989r9JYWitIskj4aTBHML1gcjlh86W89kKtw2myVchAsBt6p17KbHht3lxrI+PJNB8y1KjGihY5LnmDOg+au9LVJdLt4bLpraaLrZDjx5j5gVwi6kUsnCma/oVk27O8y2kbA26SsW4gzEAgYAxnhJxpnzplrraWWsrKA1Lw4PLRb+c00u/aLd5wI44z2FWJ1GRzI6j2V0yFRo8EgOpcT4LltS42pPbdI5LQSLkhFTHD3gDixpQc5C7CzD4psjdHDr/LJfuFeCO9jB+GQGM/e5f4gKS3XRScXi4tK7u1Tq6gKOyH9EkehrKysySFvQrzxwsbKbu646YKeUish8GH9cVLwyXh1LT5LrBe4PPRVvYb9Beqrcg7RP4NlDn1r0yrjE9KR1F1naZ3Bqbd9voms0ZVmU81JB8jivJntLHFp5FaA7rxSd1xet+D0aW1v1qpkcftN/TDV6T7PU3ChvzVbi77ZI/NV3Z2zpZ24YkZz14Gg8TyHnV5LMyIXcbKqigkldZgumke61wtxFHLGQrOBxDVcczqOWgPOozq6J0TnMPLZSmYfK2VrXjS+6z/2gbU+07QuJAcqHMadnDH7ox3EgnzqPTsyxhbJosLKu08uooQpOzb+SCVJom4ZI2DKe8dR7iMgjrBNJewOblKFuu0LpLmOG8i+CddR+q40ZT3jGPKvP8ZpTFNfqoM7LG6X1TqOihCKEIoQmm7EHHcp+zlj5cvnipuHx5529ydiF3Kl7133TXc0g5cZA8F90fStC83K9Gw+HhU7W91/VKaSpiKEL6F7BqaEEgare9gWHQW8UXWqAHxxr881JAsFgKmUyyueeZTCuphFCFlWy9jIm2WicDhDM6A8jkcS+mf8ADTQHaWomqXPw4PbvoD8kn35vmlvJeJQvAeAADXC8ie0nOfAikPOqnYXEI6Ztje+qaezva9yblIQzPDghlOqqoGhHZrgedLjJUPF6aBsJksA7kke8iCG9mEWgSXK45A6H5GkO0KsKMmWkbn5hXLbbCQxzr8MyK3mAARVHicWWXOOa8/rYTFKWpfBLwsrDmpBHkc1XxuyOB71FBsVD35tuC7Z1+GULIp8Rr8xnzr1bDJRLTBUeJx5KjMOdimd/JxlZRylRX8yMN/iBrzvGafg1bgrlj87Gv6hd937TpJ0HUDxHwH+uKjUUPEmA5DVPRC7lN27sGJ7l57uUBDgJGnxEADn1jr5dvOtocXjpIQwb/wA5KLPQNlmMkp05BeJdvBF6O1jEKDrwOL/z6mszVYxLM45fU7qU1zWNyxiy6bJ3kZPdmy6Hr/SH9frTdLib2G0moS2S297VZbvt7PJLYG4tSbi1OuRrJH28YHMD9b1A51tqOujmaNVNa4EKlWls8rrHGrO7nCqoySe4VOcQ0XOiUtW3d3OgsRxXSJc3LDWM6xRAjUH9d8dfV1dpzGJY4GHJEo8kwbsul/uZsy41US2bnrQmSP8AhbUDuGKbp/aIbSLjagc003O3Unt4p7fpori3f8pEyE8SSAahkPJWAxoTr1amnMRlhroewdUp+V7dFxrGqAihCK4hdba2eQ4RSx7h9eynI4nyGzBddAJ2VgW1axtp55COPoyFAPInkM95I9Kv6GjdAC525Vnh9MXzNb1Pw5rJKlL0MCwsihCKEJ/uPs3p7yMEe6h6RvBeXq2KUwXKr8Un4VOep0W3VIWJRQhFCFnftOt2ilgu4jwsDwlu8ZK58uIU3Jpqr/BnNkY+nfsdVA/3xtJsNd2YaQDBZQpz64PlrXM7eakf0upi0gksF5u9/VRClnbrBn9L3cjwUDGe8k+FcMg5LseDuc7NUPv3f5VJdiSSTkk5JPMk86bV6AAAArluttq2NuLa6dk4HJjcA4w2pBONNc8+6m5oGTNDXclm8YwuSaTiRi/VPYthxyjNvcxSd2RnzwT9Kr3YQfyOus1JQyx+8D6L5vTu7NLbQkJxSxcSkKRqh5EduMDTvNajBJjTsySlVeJUb5Y2louQkuz0f7PwOrK8Tn3WUg8D68iOQYH+IdtQPaiAPLZma8tE1QZhGWOBBBUmzv3i4uA8JbAJ68DqHZWUimfDcN0up4cWqO7knJJJPMnU+tNOcXG5KRe+6+VxCKEKXs7aLwtlDp1qfhPiKfp6mSE3afJLa8t2X2E2sDPJaW4hmm/OPz4e0R/qgnXTH9LWqxqSSMMb5p585I0UMmqM67qPqiuLi9RyFTlSQe0HB+VKa8t2K6D0XpI2c6AsT2An6UoMe46C67Ykpla7uTv+jwDtY4+XOpceHTv5WSxC4qXNYWdtrczgn9QHB/hXLGrKLC42avNyp1Ph0sp7IJSy/wDaHHGOC0hAHUzaDx4RqfM1ObkYLMCvqfAT/wAjrdwVL2ttue5OZpGbsXko8FGlcLiVe09HDAOwPNL64pKKEIoQtU9lmyuCB52Gspwv7q5+pJ9BT0YsLrKY3UZ5RGPy/Mq804qRFCEUISfe3Zn2i1ljxlscSfvLqPXl51xwuFLoZ+DO1/r4LCqjLdg31RXF1FdXEUIX1Tg5Gh7RzoXCAd01st5ruL4LiTHYx4h6NmuhxUSXD6aTUsHlondr7RrlfjSKTvKlT6g4+VL4nIqBJgVO7VpI+KaQe0WFvz1p5qVb5MopJEZ3aFDk9n3flcPMKSm9Oy3+KNkP/TP+TNNGmp3flUN2BVH6QfNdlvdktylC57TIPrTZw+lPL4lRnYPON2FdhBs08rlR/wDdX8aQcMpymThk36D6IGzrA8rtf+5HSf6VD+opBw6UfkPoV5Oz7D/4tP8AuR1z+lQ/qXf6bL+g+i8PDs1ed0vk6/gKUMLh6pQwuY/kPouEm0tkpzkZz3dIfmBiljD6Zv8A6pDMEqHbM9So8m+dhH+btmc94UfzEn5U62ngbs1TI/Z+U+9YfFQbr2kzcoYY4h3kt9Aop4OA0aFYRYDG33nE/BV/aG9F3N8c747FPAPRcVwuJVjDh1NF7rPXX5pQTr30lTQANAmO7+x3u5hEhCnBYk5wAMZ5eIrrRcqNV1TaaPOQuG1bMQzSRBuPgbh4sYyRz0yca5ocLFLp5TLEHkWvyUSuJ5FcQpOzbJppUiXm7BfDPM+QyfKlAXNk1PKIoy88gt9srVYo0jQYVFCjwAxUlYGR5e8uO5XehIRQhFCF8oQsT352X9nu5ABhH99PA8x5Nn5Uw8WK2uF1HGpxfcaFV+kKxRXEIrqEUIV8vbKO22QvHGhmmIKllBZePXQ8xhB606QA1Z6OV9RiHZPZb9P3Kjbu7tWz2TXN07xjiIDKeQBC8sHPvZ6q41otcp2sr52VPChAPcvP+59vL/6a+ibsVwA3yP4UZAdiu/1SeP8AGiPkkmz93p55pIolDmNirNnCDBIzk9RwcddJDSTZT5a6KGNsj9M2w5pjebiXkalgqSAc+jbJ9CBnyrpjKjx4xTONjceISCzsZJX6ONC76+6OenPn2UgAlWEk8cbc73WHVTX3auxztpf4f6V3I5MCvpj+cKJLs2VWVGidWb4VKkE+AI1rliE62oic0ua4WG6+X1hJCwWVGQkZAYY07a6QRulRTslF2Ouu67FmNubkL+RBxxZXnnHLOefdXcptdNGsi43Bv2k+3jsT9ht5oo40hwgbAHSOxBHE5A6iMYydTSnC40VdRTf6t7JCS7Xw8Al+292Gt7eKcyK6yEfCDgZXiGp55APVSSywupNNiDZ5XRWsQncOyobOw6e4jV7iX82rjIGR7vu8tB7xz4UuwAuoLqmaqquFE4hg3soO7O8sMaGC5t43ibm6oOL7wx73iNRXGuA3T9bh8rncWF5uOV/krjuxsK3geS7t5ekiaMhRzK65Iz90aHUd9ONaBqFT1lZNM1sEwsQdVk88xdmc82YsfEnP41HJuVro25WhvQLnQlIoQtE9lWxtXumH7Ef+c/QetOxttqs3jlVtAPE/RaTTqzqKEIoQihC+UIUDa2x4bleGZA4HI9Y8CNRXCLp6ColgdmjNln22/ZvImWtn6QfqNgP5HkflTTo+i0NNjjTpMLHqFSru0eJuGRGRuxgRTZBCu4pmSC7DdetnMgmjMgzGHQuOeV4hxadema6N9VycOMbsnvWNvGyvu0tyknuI5bYxC1IUuFPYctgctRp3U6WAm4WehxR8ULo5QS/W10o9pG11mnWKI5SEEacixxnHbgAD1pMhvspuD07oozI/d3yVl2zdW9nZW1tcRGVXUZVTg5UAk8x+kw66WSGiyq6eOaqqXyxGxBVR2pHstonaFpklA92NgSpPZkg/zU2cttFcQHEGvAkALeuil7h7dhhSWCclFl5SDOmRggkajuPjXWO0sUzitJJK5skWtuSc2e79xakz2E63KEH8mx5j7rcJb0pQBG2qhPq4ZwIqlmQ9Qlm4U5l2m8jKFZlkYqMgAkrnQ69tJZq5S8UYI6FrGm4uPTVOtp2G1umkaGdRGXYovEuQudBqvZ30sh19FAhloMjRIw3tqVVNq3F1HeQC8fieNkYfCcKWGfhHdSCTcXVtBHTvp3mAaEELQd6bGG7P2VjwzhOkibzIOO0aajvBpxwB0Wfop5ab75urb2Krey7N12VewSKVeJ308FRxjuJzSQOyQVYzysdXxStNw63zIXzYX9o2NPFzaItjyxIPqRXG6sSqr7jEWv5G37JhuI8d3Y9BMOIQuND2Ahl8ua+ApTNQo+KNfTVWePTMP8FeJdqWW1GaB8o6lugfrI7Qe/8AVPOi4doutp6rDwJW6g7j+fNUjeHdya0bEgyh+GQfCf6HuNNOaWq9o6+OpbodeiYez/bq205WRgsUgwxPIEaqT8x5iusdbRR8WpDPHmYO0Pkk23BF9ok6BuKIsShwRodSMEA4ByKS619FNpOJwWiQWNtVz2fs2WduGGNnPcNB4nkPOgAnZKlqIoRd7rK87F9mvJrqTs9xPoW/p604IuqoqnHTtCPMrQbGzSJFjjXhRRgCnbWWfkkdI4ucbkqRQkIoQihCKEIoQihC+GhCjX+z4pl4ZY1dexgD6UEXTkcz4zdhsqbtj2bRPlrdzGf1W95P6j502YxyVxT45IzSQX7+aqG0d0LyDP5MsvWYjkHxA1+VIyOCt4cSpZtzY96QxsUcHGqkHDA9RzgjnjSkbKwcGvYRyKuEm/KTAC7s4pcciNCM9nFkj1pziA7qmGDviN4JCEt23cbPeItbxyxTZGFJ9zGdes9XhXHZVJpWVrJAJSC34prsTatrPZizum6Fl+CTGmhyNcaEcjnmKU0giyi1NPUw1PHh7V9wmO7y2ezy8v21ZeJcBExrr+qCcnv5DWugNao1V9prbM4Vrcyl3s+vVa/mlcqgdZG1IAHE4ONfGuMILiVJxWJzaVjBra3wC7bQ3OnkllkjuYcO7MAJGBwzEjkO+gsPVNQ4lExjWOjOg6Ks7ybHltZFEzh2ZeIEMW0BxzOtIc0jdWtJUR1EZ4YsPCytHtGu/ftJ43AcKTlSMg+6R9T86W82sQqvCIgWyRPGh6pxZb229xaSdM6RSsjI6k4yeE4K9oOfLUUoOBChS4dPDUDhgkXuCqnuFvDFa9Ms+eCRRoBnUZB08D8qQxwCt8UopKgsdHuFF3P3hFlM7YZ42UrgYBJByp18/WuNdYp3EKI1UbQDYj+FJbyVWkdkXgUsWVc/Dk5xnupB3up0bC1ga43NrFTZ9rXVwBE0ksowAEGTnHLIA18TSruOiYbT01Oc4AB6ppszcO7lwWURL2udf4Rk+uK6Iyos+MU8fum57lctkezu3jwZSZm79E/hHPzNOCMBU1RjM8mjOyPirdbW6RqFRVRRyCgADyFLVS57nG7jddaElFCEUIRQhFCEUIRQhFCEUIRQhFCF8xQhQ7/ZMEwxLEj/ALygn151wi6eiqJYvccR5qtX/s5tX1QvEf2TkejA/WklgVjFjVQ33rHxSG79mMoz0cyN3MCp9RmkGJT48fYffafJJ7ncS9TlEH/ddfxINcMZU1mMUrtzbxCWzbv3S/Fbyj7hP0pOUqQ2up3bPChyWUg+KNx4ow+orlinxLGdnA+a4vFjmuPEUapdwdl9SE9SnyFGpQXAc13j2dKfhhkPgjf0rtiU2Z4m7uHqFNh3au3+G3l81x82xXchTDsQpm7vCaW3s/vW5oifvOP8ua7wyor8apm7Eny/dObL2YN/fTgd0a5+bf0pQjUOTH/0M9U/sPZ/Zx/ErSntdvwXA+VKDAq6XF6l+xt4Kx2llHEMRoqDsVQPpS1Xvke83cbqRQkIoQihCKEIoQihCKEIoQv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292" name="AutoShape 4" descr="data:image/jpeg;base64,/9j/4AAQSkZJRgABAQAAAQABAAD/2wCEAAkGBxQTEhUUExQWFRUXGBgaFxgYGBgcGBwdHBocHxwfGhsaHCogHhwlHRcaIjEkJSkrLi4uHB8zODMsNygtLiwBCgoKDg0OGxAQGy8kICQsLCwsLCwsLCwsLCwsLCwsLCwsLCwsLCwsLCwsLCwsLCwsLCwsLCwsLCwsLCwsLCwsLP/AABEIAOAA4QMBEQACEQEDEQH/xAAcAAACAwEBAQEAAAAAAAAAAAAABQQGBwMCAQj/xABLEAACAQMBBAcFAwkFBwIHAAABAgMABBEhBQYSMRNBUWFxgZEHIjKhsRSCwSMzQlJicpKy0SRDosLhFRZTY3OT8TTwVGR0g6Oz0v/EABsBAAEFAQEAAAAAAAAAAAAAAAACAwQFBgEH/8QAPREAAQMCBAMFBQcDBQADAQAAAQACAwQRBRIhMRNBUSJhcYGRBjKhscEUIzNCUtHwFYLhJDRDYvElcqIW/9oADAMBAAIRAxEAPwDcaEIoQihCKEIoQihC+UIXOedUHE7BR2kgD50JTWOcbNCr20N+rOPOJDIR1Rji+ei/Okl4U+LCqmT8tvFV+99p4/uoD4yNj5Ln60gyKxjwA/8AI/0SS59oV43Ixp+6n/8ARNJ4hU2PBaZu9ylc+9F4/wAVxJ5Hh/lArmcqU3DqZuzAoMm0Zm+KWQ+Lt/WuZinxTxN2aPRR3cnUknx1ridAA2XwHHLShdtddkvJBykceDsPxrtym3Qxu3AKmQ7w3SfDcSj7xP1ruYpl1DTu3YEztN/L1Ociv++i/wCXFd4jlFfg9K7YEead2XtOcfnYFPejEfJs/WlCVQZMAH5H+qsOz9/7OT4maI9ki6eq5FLDwVXTYRUx7C/grJbXSSDiR1cdqkEfKlKucxzDZwsu1CSvtCEUIRQhFCEUIRQhFCEUIRQhFCEUIXl5AASSABzJ5ULoBJsFVtrb/WsOQrGZuyPBXzYnHpmkl4Cs6fCKiXUiw7/2VM2p7Q7qTIj4YV/ZHE38TD6CmjIVcwYLAzV/aVXu7uSU5kdnPaxJ+tJJJVrHCyMWY0BSbLYlxL+bgkbv4SB6nSgNJTUlbBH7zwmj7i3oQv0Q0GeEMpb0pXDcooxelLstz420VcIpCswQRcK97l7pwTW/TXOffcrH7xXTl5ktmnWMBGqz+JYjNFPw4uQ15qp7e2W1tO8Lfon3T2qfhPp88024WKt6SoFRCJB5pfXFKV0g2VD/ALGecxr0obR/0vzoX6GnLDJdUD6mX+oiMHs9PJcth7DhfZtxcSJmRC/A3EwwAq40BwfeJ50Boy3KcqqyZla2Jh0NrhQtyNgrdzOknEEVCSVODnIA/H0pLG3KfxOsdTRhzdyVD3p2P9kuHiySoAZGOMlT240zkEeVDm2Nk/Q1QqYQ86HnZetv7vSWgjMjIekGVAJyMYzkEd/aaHNsFykrmVJcGg6JQVOAcaHkeo+FJspgcL2XS2uHjbijZkbtUkH5UApL4mPFngFWrZPtCuosCThmX9rRvJgPqKcEh5qpqMFhfqzs/JXjY2+9rPgF+ic/oyYGvc3I04HgqjqcLqIdbXHUKyg0pVyKEL7QhFCEUIRQhFCEUIXO4nVFLuQqqCWJOAAOZNCU1pc4NaNSqLt32kRrlbZOkP67ZCeQ5n5U26S2yu6bBJHdqU27uaoO1duXFwfy0rMP1eSjwUaeutNlxKv4KKGD3G+fNfdibElunKQhSQMniYAAfX0rjRddqquOmaDJzUvdXYRubsQuCFXiMvUQFOCM9RJwPWlNbc2KZr6zg0/Ebudlz3sMIuGjt0CRx+4MaliPiJJ1OumvZXHWvou4eJTDnlNydfAK+bPmnutlR/ZnKTJhCeLGeE4IJ6srg06NWqglbFT1x4ou06+qN2tj3FoZLi4naUcBBjjLyknPPxHcOuhoI3XK2ohqMscTMuu50Wa38vTTyMq4MkjEL1gsxwD360ydXLTwt4UIBN7DfyWo7d2Cxtba3jmjh6HgYsxwSVGhH3snxp8g2AWVp6ocaSRzS7Nfbv8A8KJvzsoXNqs8bJJLCMOYzkMMDiGnZ8QFceLhPYZUmnmyOBAd1VK/3YlNoLpSHUn4VDFhrg5wOo01k0urv+oxio4LhY9TsrPcxmPYQVwVLMNDodZc8j3DNL2YqthEmKXbr/4vlp7mwZO1ifnKB9K7+Rdku7FR3fsuW456CwvLnkdVU/urpj7z1xmjbpWKffVccP8ANT/hMNo2X+0oLO4UZcOqTD9nOH9GGfAmlEZrFRopfsMssTtiDb6JD7ULvjvOAa9GijA7T73rgj5UiQ6qxwWPJTl55lXe12Ii2P2I46QwsSOviPNvJiKcy6WVG+qear7QNr/weiz3cvd1buSQSkrHGhLEaEMTpzHcx8qaY260WI1xgY0x6k/JV+cKGYISVyeEnmRnQnHdSCrFhJYCd022FsZZQ0s5eOBQcusbNxEcwCFIHnSmtvqoVXWGMhkQBceV12sN55rVyLeVnhB0WVRgjwyeHyIruexSJcOjqG3kaA7uV/3e38gnwsn5GQ6YY+4T+y34HFONeCqCqwiaHVvaHdv5hW0GlqqX2hCKEIoQihCKELP/AGqbZ4UW2U6v70n7o5DzOv3abkdpZX2CUuZ5mcNtvFZlTK1CKEJtuttY21zHL+jnhf8AdOM+nPypTDYqHX03HgLee48QtR2hJb2HTXZBPTsgIXGTp+jry5sf/FPGw1WVibPV5YB+W6qm0tzorlDcbPkDA6mMnr7ATqp7mpBYDqFbQYnJTu4NUNuf83Hguns8m6P7VaXH5PK8WH93GhV+fcVoj00KTizRIWTRa8tNfBVnY+3ZrKVujfjUMQyk5RwDjI7M9o+dIDi0qzmooqqIZhY28wmu1t5bR54rlLZhKhDMCyhGIHXgHUHXOBnHoovF72USCgqWxOhc8ZT6hI949sNdzGZlC+6FCg5AA78dpJ86Q51yrCjpBSx5Ab966bB3imtOMRcOHxkMMjTrxka11riEmroYqkgvuLcwvuyd57i24hC4VWJJThBQE9gOo8jQHEbJM+HwT2zjUc+fmue2t4Z7rHTPkDkoACjvwOvvNBcTul01FDT/AIY1XR94pTaC0wnRggggHi+Li557aM5tZJFDGKjj3N19G8L/AGP7GEUITksM8R97i16udGewsufYW/aftF9eia7ib1JadIkoYxsQw4RnDcjpnkQB6V1jgFFxTDn1Ba6PcaFc9kOl3tTpHYBDIZPeIGQvwDXr0XTsBoHacuztfTUGRo1tbTv3TeDeLi2zxZ/JnMA7Mf6yD6UrN21DdQ5cO2197+eSabyxLYWdzwH37mVsdo4+foobzNKdoFFoi6rqIw7Zg+Sq26m6XTL9ouT0dsoLHOhcDn4L3+lIay+pVrX4lwzwodXH4K57O24lxbXfQoEhhRlj0xkBCScdQ5af1wHA64NlSy0r4Zo+IbucQT6rIBUe62QRQhXX2ebySJOkEjkxP7qhj8LdWCeo8seFORu5FUeLUDDEZWDUb94WsZp5ZVFCEUIRQhc55QqlmOAoJJ7AOdC61pcQBusF25tI3E8kxz77aA9SjRR6AVGcblb2kgEELY+igVxSEUIRQu9yts+8kUuzRbzcRmQ4jIGnu/CST3HhNOZhlsVStoJY6zix+6d/qq7s/aUsDcUMjRkjBIPPxB0PnSGkjZWc0EUwtILqXDsy7u24hHLKT+m2cfxNpjurtiUw6opaZuW4HgnEe4cijNxPDAO9uI+mQM+dOsp3v2CrKj2ipohp8dF7GydmR/nLmWY/8tcD1wfrUxmFzO5Kln9sGj3bfNehf7Mj+CzeQ/8AMfT5sfpUlmDv5kBVU3tdKfdJ8tF8G8tsPh2dAPFg3+Snxgzf1fD/ACoTvaipd19V9O9qdVjbD7o/pS/6Qz9XwTB9oqjv9Svg3sTrsbU/cH9KP6Qz9XwR/wD0VR3+pR/vDaN8ezovFWwf5B9abdgw5O+H+VJZ7VVLevr/AIXzp9lP8VvNF3q+fkWx8qYdg8g2sp8XthIPeJ9Lr4dg7Pk/M3pjPZKmnqeGor8NmbyVrT+18bvft8lxn3DuMZheKdf2HGfQ6fOoboXt3V3Dj1LINf3SS62dcW7AyRSRlSCGKnGRqMHkabsQrJlRBO3K1wITK43qeeSFrtFmSLPuA8AYnGrcwcY5YANKz9VGbhrYmOEBsXc90zvvaJOZcwqqQgYEbAHPiRyPhy766ZDyUaLBIwz7wnN1CsWztqJPs28lSBYTwTcYXGGYR/FyFLBuFWzU7oKyNhdm1FvVZTUda1FdQvSMQQQcEEEHsI5GgLjmgggrd92tpi5to5esrhu5ho3zqSDcLBVcBgmcw8tvBNK6o6KEIoQqf7TNpGO2ES/HM3Dgc+Hm3rovnSHmwVtg8AfNnds3VZLNGUYqw4WBIIPMEc6YK17XBwuDcLxxChdXoKew+lCTnaOa+YoslXAF1bbXckookvJkt0/VyGc+GuPTNSIqZ8hsBdZ2t9ooIBZvqVYd3F2evStDCXEK8bTSjPhwhuR0PUKmOoHx5Q61ydlmn+0ElVmNzlA8AlmwtuzTXDTSyMIoUeQoDhdBhVwNCcnrzyqzqKaOOIMYO0bDvWbp6uWWYyPdo257lVb66aWRpH1ZiSfPqHcOVWccYjYGAbKqlkMjy481wpxNooQihCKEIoQihCKEIoQukMzIcozKe1SQflSXMa7RwulNe5pu02Tyy3xuo9C4lXrWQcXz5/OocmHQP2FvBT4cUqI/zX8VJbaOz7j8/bGBj+nDy8SAPwNVk2DuGrNfgtHR+1ksdg8nz1H7rlPuQZFL2c6XC/q5CuPHXGfHFVUtM+M2IstbR+0cEw7XqP5dJJJLq1Dwt0kSuCGRgeFgRg4B05dYpjtN0Vw0U9S5sjbEjnzSuuKYihcRQhaF7J9p4aW3Y6EcaeI0b/KfI07GeSzuO0+jZh4H6LS6dWbRQhfKELH9/tsFr/KH8xwqudRxD3icH9rTyph7u0tdhVMBSnN+ffwTjdXeK1muJGuI40ll4ACQChIGOZ+Ek/h181NcCVDrqKeGICJxLRfxTu5v7iO5jh+xxFJGCrKvw45nIxoQATg9mmaWTYqvbFE6EycQ5hySzebff7PO8MMMbcGAWP62MkADsyPPNJc+xsptFhRnjEj3EX5dyre4uzTc3nHJqsZMrk9bZyM/e18jSGC5urHFZxT02Ru50Hh/4uW9e1vtNy7g+4PdT90dfmcn0rYUcAhiA5ndePV1QZpieXJMrw/Z9mxpye5Yu37i4wP5fU1HZ99Vl3JvzUh/3NGGc36nwUB26KyAHxXLkt/04zgDzYk+VPAcSoPRo+JTBPDpgObj8AktTVBU/Z+xZphlIzw9bsQqDv4mwPSo8lTFHo469ApEVLLJ7o9VLfYKro13bA9gZm/lWmhVOd7sZTxo2j3pGrx/u9I35l4p+6NxxfwtgnypX2to98FviNEn7E4+4Q7wKVSRlSVYEEcwRgjxBqU1wcLhRXNLTYrxXUlFCEUIRQhFCEUIRQhdIJmQ8SMysORUkH1FJcxrhZwulMe5hu02VwuLtr3ZUvSHilt2DZ6yo6z90sPKsziVMIn9nYreey1e50oDjrt67KgVUr0ZFCEUITHd/aBt7mKXqVhxfunRvkTXWmxUath40Dm93xW9o2QCORqSsERbRfaEKPf3QijeRuSKWPkM0JcbC94aOawFeKaXteR/mx/qajakrf8AZhj7gPkrBf7hXkfJFlHajD6Ng+maVwyq6LGKZ+hOXx/wmW7u9k9mRFdpIYuQLKeNfAn4l7vTspTXEaFRavD4antwOGboNj+xSffW0gWYSW8vSLMDIdc4ye3vOdDqMUl9r3U3DJJXRlkrbZdE72ePseymflLdHA7QpyB/hyfvCrHDIM8o9VkPaqv1LWnuH1VW2famWWOMc3ZV9TjPlWmlfkYXdAsDCziSBvVON9LrpLoxp8MQWJB4aH/Fp5VEoWZIc53NyVMxB+ebI3YaBe7zZslzcGKEZSBVi4joq8A94seQy3FSY5mQx5n7u1tzRJA+eTIzZotfku1tbQRMI4U+3XHh+RU+H6WO06eFJfJLIMzzkb8SnGRxRnLGM7vgEbTAJ/t10SR/cQji4e7P5tSOzWuQ3H4DP7j/AC6Jrf8AO/8Atb/LKAL2zXQWruO15iD6KMU/w6g7vA8Ao/FphswnxK7W9nbXBxAzwTZ9xJGyjHsVwMg+NIdJNELyAObzt+ycZHDKbREtdyvt6ruZTcZtrkcNynuxSnmSP7uQ9eepu/1Rl4NpYvdO4+oS83GJimFnjY/QqtOpBIIwRoR2Ec6sgbi4VYQRoV5rq4ihCKEIoQihCKEIoQrNuFOOneFvgnjZD440+XEPOqzFIs0WborjBKgxVI/myqVxCUdkPNWKnxBx+FZQiy9pjdnYHDmLr3Z2jysEjRnY9SjJoAJXJZmRNzPNgnq7i3xGehA7i8ef5sUvhuUE4vSA2zfApHfWMkLFJUZGHUR9OojvFIIIU2KaOZuZhuFtG5N/01lCxOSF4G8U0/DNSGm4WLxGHhVDm99/VPKUoSqntMvejsio5ysqeXxH5LSHnRWuDxZ6kHpqss2Vsia5YpCnGQMnUAAd5JpkNJ2WpqKmKBuaQ2V22TuvewAM96LdR1cRYejYX606Gkc1RVFfSSmzYs3w+SeSb22kKcEtx9pbr4UBz/COH50rMOqgtw6pkddrMvwWdbUkS8vAIIxEkjIiqFAOuhYhdM6k+AFMntO0Wkga+kpiZDci5Tv2hXYMyQJ8ECBcd5APyHD861GFxZY83X6LyLGqkyz26fM6qNuSoWWSdh7sETyeeMD8adrzdojH5jZMYcAHukP5QT5pXs26UXCSy5ID9I2NSSDxY8z9akSxkw5Gb2sosUjeKHv63Vhad7iMs5FpYqx0X4pCTqB1u2eZOnjg1XhrYXZR25O/krIvdM3M7sR93NKb3bnumK2XoIuvH5x++RufkNKlx02ueU5nfAeChyVemWIZW/E+JSapdlCRXUL6DRZdGmqfbZYz28V1+mp6GU9ZZdUbxIOp7agQDhyOh5HUfUKfOeLE2YbjQ/QrztiDpYUu15k9HOB1SAfF94YPie+uwO4chhPiPBcqGcSITjwPikVTlARQhFCEUIRQhFCEUIUnZt10Uscn6jq3odflTUzM8Zb1TsD8kjXdCpW/NtwXs2OTlXHgyg/XNYmQWdZe3YTLxKRh6aKx7DuvseyTcxKDLI5UsRnHvlRnuAHLtNLGjbquqo/tNfwXnsgfS6qsm894W4jcy57mwPQafKmy8q1GHUo0yBWjbFwbzZAuJQOlifAbGOL3wh9c+q0s6suqunYKbEOCz3SNvK6l+yS9ys0J6irr55B/lHrRGdE1j0VnNk66ei0KnbrPrM/a3d5kgi7FZz5nA+hpqUrSYDHo9/kqzsLaF1bK00AIjJAdimUyOQJxpz7eukAuCs6qGnqHCOQ68tdU8Xf8SALd2sUo7Rz9Gz9aXxOqgHBSw3heQV4upNkTIzKssEgUkKOsgaAfEuprnYKUxuJRODbhw6/yxUf2bWnFdmRvhhRnJ7DyH1Y+VETbu0S8cn4dNbmfkEn2jdGWWSQ83Yt6nT5VtYWZGBo5LxmaTiSF3Up5afktmyv1zyqg/dTU/PIqI/7yra39Iupsf3dG53Nxsom7mzFlZ5JdIIRxSHt7EHeadqpywBjPedt+6ZpIA8l7/dbqf2UbbO1WuH4j7qLpGg+FF7APIZNLggEQtz5nqkVNQZndw2CX1IUZFCEE0ITGw2HcTfm4XYHrxhfVsCo8lTDH7zlJipJpPdaU+NgLazuIZ5YhI5Ro0VuJgynrwNM8qhcUzTsfG02G5U7hNhp3skcLnUBRd0LyLhnt53CJMgwzcg45eHbr+qKdrY35myMFyPkmqCRmV8UhsHfNQNr7vT2+rrxIeUiaofPq86egq45RYb9OaYno5YdSNOo2SmpSiIoQihCKEIoQihCKEJ5vj78VlN+vDwE98Zx+NYyuZkmcO9eueyk3EpLdLfz4I3V3mSBHt7iPpLd+YGCVJ56E6jr7dNKjteALFWdfh7pXiWI2cE0DbFHvYkb9n8p6Y/1pXYUS2Kns/HRK96t6xcIsEMfRQJyXQE45aDQAdlJc6+gUygw50LjLIbvK6ezS64L5V6pEZfPHEP5aIzqk41Hmpr9CFsNPrHrPtqdDJtC4NwYugSJYn42IbJAcdHjm2ab0J1V7DxGUjBFfMSTp6apZtZhBsaFBp08mdefDlmGfJV9a4b5VJprzYi55/KFy3gt1h2XaLwr0kjcRbA4sEM2M8/0lHlXHCzQnKN7pa6Q30GncudxZRx7HSRkUyyye6xA4gOI8j+6nzosAxKZK+TES0HsgeW37qRuuOi2ZeTcjIejU92MfVz6VMw9maZo7/kqT2sqMrMo5D5qp1rl5grJvIOjtbKH/AJbSN4ucj8ar6TtzSP77KyrBkhiZ3XK43cvR2EMY5zO8reCnhXPjjPlSmNz1LnfpAASXuyUrWD8xuUhqcq9FCEVxdWjbkCKK2M1xEkQB92VgMuDyxnXPUMc9MVRVxe+bJG4nuHJaHDgyOHPK0DvPNVveLeuad3VZCsOSFVfdyudC3Xkjq5d1T6ahjjaC4drvVdVYhJK4hps3kq7ip9lXIoQrRuTtySOZISymFzgrIfdGn6J6j1Y5H51W19MxzDIB2h0Vph1U9sgjJu09VL312dZKzdE/RTD4o+FuE+Gmh8NPrTVBNORZwu3qnsRgp2nsmzuiplW6pUUIRQhFCEUIRQhWDaKcWyoG/wCHO6+TZP1rLYs20xPgvR/YyTslvcfmuns62dBM8wnjEnCgZQc9pz1+FV0YB3WkxiaWJrDGbXNlYd2rrZ11I0cdkFKqWy6prgjTQntpYynRVtXHWQsD3yb6aEr3sXaVveC4iS1SIrG2uEzrleoaYNcBBuAuVEE1MY5Hvvc9/is93auOjurd+yRPmcH5Gm27rRVjOJTuHct7xT6wiwfeqXjvLhu2Rh6HH4Uw7crdUDctMzwVgtN/pYo1ikto2RVCgHiXQDA5gj5UoPPRVsmERveXtksSplxvrY3AVbm1YhdFxwnh8MFSOXypWcHdMswuqhJMMgSvfTbtvNFbw2uRHGDoQRjQBRrz0z10l7hyUvDaOaKR75typu0l6LZFqnXI5c+fE34r6Vb4Q28l+5Yj2smzSEd9vQKponEQBzJA9dK0LjYXWMaMzgFYN/H/ALUUHKKONB5Ln/NULDh9zfqSVPxM/fWHIAKFvEcPGnVHDEvmVDH5tTtKOyXdSf2TNWbOa3oAlVSlEXuKJmYKoLMTgADJJ7hSXPDRmOgSmsLjlaNVYls4bIBrgCa45rCD7idhkPWf2f8AzUAySVOkejeZ6+CsRHHS9qTtO6dPFJ9q7XluG4pX4schyVe5R1VKhgjiFmj91EmqJJjdx/ZQqe5KOvoFdNggC67XNnJHgvG6cQyvEpGfDNNslY89k3Tj4ns94EK0QbhySxJLFKhDqrAMCOYzzGar3Ym1ryxzdirNuEvfGHscNVNbZs5QQ38Luo0juI/eePx4dWXxH+jHGjDs9O63Vp5p/gSFuSobccnDcKr7b2I9uQSQ8bfBIuqnu7m7qsaeqZNpseirKmkfBqdQdildSgoiKEIoQihCKEK02sfFse4/YmVh5cP4E1nMYH3nktz7IPIkHiQl+4O1kt7rMp4UdChJ5Akggnu0x51TsIBW4xWmdND2NSDdWqxsbXZrSXX2gS8SsI4wVyQSDgYJzyGvKlgBut1UyzVFc1sGS1tyotrtrZ1qs01uXaWUH8mc6EnONRgDJ55PKjM0apx9LWzlkUgGVvNZ9E+GB7CD6HNM81o3tuwjuW5/7XHdUhYXgLEr+TM0jdsjn/ETTB3W2hZ9y1ndZXbZW+l7O3DHaxzHrwrYHic4HnTgeTyVJUYZSwi7pCFajLFHHx38drETyUYY/NdT3DNL05qqyySPy05cVmW+O0beaUG2j4EVcH3QvEcnXHhjnTLyCdFpsOhmijImNyfOysO/w4IrKL9WIkjyUfga0WDt0cfBeXe0Ty6UeJVc2DFxXMC9ssefDiGflVnUm0Lj3FUdK3NMwd4+ak71HjvZu+Th9ML+FN0nZp2+CerO1VO8Vx3kbN1N3Pj+EAfhS6QWhamqv8YpbUhR1Yt0ttLA/ALcSPIeHjViJBnTC9XX1YqvrqcyDNmsBy5KyoKkROy5bk6X5qxXu19nW0jqLfpJASGOA3vdeWckk5qDHT1UzQc1h6KwkqaSBxAbc8/4V32BvNHdT9D9mREKscnBOnVjhAGma5UUkkEefOSUqmrY6iXh5AAq9YblyzTSADo4VkdQzDUhWI90dfLnyqY7EWRxjm6ygx4ZJLIeTbqbtLePZmyXMQjeW4XGfdy2o0998KND+jUAmoqdSbBX1PQRRDsjXqulh7RNm7Qj6G5zAzdUuAue1ZB7oPjimxBNA7MzXwT01O2VuVwXHfMXVrsnNvMym3lXEkZ0eJjga8tOMea0prmSz3cN/mm6OIxMyO5fLksoO/O0f/jJv4h/Spv2eL9KmWCtNht6W9tizyu0kZVZ0zoR+hLwjTX4WwPiAP6VPUzWRvy2Hcfos9jFO9vbaTbmFwqxWeTfdrYhupSvFwoqlnfsH9T+BqHWVYp48xUyipDUPtsBunh2ZYLoFnk7ywXNZOT2pcD2R/PNW4w6mGmpXk7PsP8Ahzj74/GkD2qf0+SDQU3Qr5/sqw/+YHmhpwe1Z5hJ/ptP3pybSBdmXawFyOBmbjxnIUHq6tK67EPtt39FfYLDHBMwM/UFQt1NnpPdRxSZ4G4s4ODopI18qYYLnVbnEJnwwF7N1Z7vZ+xoXZHaXiUkMPyp1+6KcIYN1UxTYnI0OZax8FyzsQf8Vv8Avf6UdhOf/K87f/lUu84eN+j+Dibg5/Dk8PPXlimzurtmbhjNvbVWr/a57aXmVZ9kb0VctJEE6tKOKMPlwOsZ1FIFr6qfK15iLWaG2i0qHfiwCcCdJCuMDhjAx4YzT2dqzLsJrM2Z1j5pHcW+ypmLNdz8R63LE/4kpJDTzU2N+IRDK2MeQH0VW2vaQrP0cEhlj90BzjXOM8h1ZpBAB0VrTySuhzSix10Vr9pzf2iMdkQ+ZP8AStPhI+7J715BjZvMAlG5qZvYO5ifRTUmuNoHKFh4vUNXKf3r5u+5I9ZcV1ulMP8A6/RJdrVf3fVct4f/AFU//Vk/mNOUv4LfAJuq/Gd4lL6fTCsW76CCKS8Yar+TgB65CMFvuj8ar6omSQQN8T4KxpWiKMzu8G+KrzMSck5J1J7angAaBV5NzcqbsXaTW0yzKASvFoeRypGvrnypqeETMLCnqecwSB45Kde72XcjAmUrgghU91dDnq1I8SaYZQQsFrX8U+/EZ3m9/IKL7XrAXFvb7SjHMCKbHUdeHPg3Eue9ar6cGKR0LvJayknE0QcOayqpu6kphZ7buIonhSVxFIpV4ycoQf2ToD3jBpDo2uOa2q5ZL6Wuplu/tg2s6ygcS4KyJ1PG3xqfEcuwgGkSMzDTfqkSMa9pa7ZbG+6Nupy90VVgGVOjPGFOozrzx3VXTe0EcPZcNfFZ44O0O7T9PBTDLBBC0NtxHjI6SRuZA6h3f69tZnFcZNWLBTYoo4GZY+fNLKz66ihCKEJzscZtb1eowt/I4q5wknthT8PNpm+I+apW5s4S9gYnADHJ1OnCeyrVnvLc4m0upnALlvVOj3k7oQys+QR16D8c1x/vJeHtLaZgduAlVcU3ZFC4vXSHtPqaEWCkXNjIrhSjZfVAASWB5cIHPyrpaUyydhYXA6DfuT/Ze4d1Lq4EK9rnX+Ea+uKUIyq+bGII9G9o9yfjdawtIenuHa4APD7vwls4wFU/U0vI0aqvOIVdTJwohlJ9beJVMu7iOW8DxJ0cbSR8K4AwPdHIacwT503e7grlrHxUpDzdwB19VY/aYf7WP+kv1atThX4J8V49jJ/1HkoW4g/t0X3v5TTuI/gFM4ZrUBRYv/Xj/wCqH/7qW7/bf2/RND/df3fVc95Vxdzj/mv8zml0msLfBIrBad3iVEsbYyyJGvN2CjzOKdkeI2Fx5JuJhe8NHNOd77lekW2j0jtxwDvb9Nj35/HtqJQsOUyu3dr5KZXvAcIm7N08+ar9TlXooQvtCFZ90mS4in2fMfcnU8Hc4GdO/QMO9aqsRjIImby3V5g9TlcYzz2WN31o8MjxSDDxsVYd6nB8qca4OAI5rTrhXUIoQmG79h9ouoIeYklRT4Fhn5ZpuV2VhK4tw3jm4rmTsBCjyAH1zXmte/PO4qulN3JbUNNooQihCKEJ9u8PyF5/0j/K9XWED31OoPxR4j5rNdk37QSpKgBZDkA8uWPxqzBsbr0OohbPGY3bFaOZ7O7s/tV3AsfvcBdM8Wc4ByozjPUc092SLlZrJU01TwIHX52OyR3G4qyqXsbhJl/VJAYfeHX4gUgxg6hTmYw6N2WoYQVT7mBo3ZHGGUlWHYRoeVNneyumSB7Q8bFd/sDd1dsucQJxLvNNHIiMEcW8xMeVwwC8S8PEP0cH5ClZrHwVe2gikYXi4zjXprrdP597LO9UJdrND3o7Ff8ADz81NKztIsVXjDKqldmhs7xATGbYUc2zvs1nMkgD8YJYdpODwjQ69lKLQW2Cjsq3xVfGnaRpZZ1LZvb3IjkGHR0yMg/qsNR3EGmbEGxWi4rJ6cuZsQf2Vp9pg/ta/wDSX6tWqwr8E+K8bxkf6jyUHcQ4vofvfymnsQ/27kzhh/1DVwul4NoNnquc/wD5M11napb/APX6JDxlqrf9vqpu82yZpL6cRRO+WByFONVB58qapJ42QNzOTtZTSPqXZGkqZsPcq6Escj8MQR0bBYFvdYHkunV201U4lCWFjdbp6mwucPa92llF9odh0d2WA0lAYePJvoD507hkueHL0TWKw5J79VWKsVWIoQihC62tw0bq6HDKQQe8UiRge0tPNLjeWODhyXL2w7PUywX0Y4Vu4wWXr41AyfNSo+731T0pLS6I/lW5p5OJGH9VnlS0+ihCvHsbshJtNGPKGOSU+Q4R/PUOufkhKS7QK8TScTFjzJJ9TXmcjszi7qqw6leaSuIoQihCKEKwbF0srxv+W/yjY/jV7hI+7cVYUA+9b4j5rOdgbN+0TpEXEYOSWIzgAZPWOyrBoubLfVc/AiL7X7lfn2hs21thatIblQxYqBxZOc6kYXn1Zp27QLLPCGuqJuMG5T6JNcb/AJReC0t44F6jgE+i4GfWkmQclNZguY5p3kqnXU7SMzscsxLE9pJyfnTe5V0xgjZlGwC0H/YfdT2RZ77cVT95Lci9nQDJ6VgB1nJ0+tNu3KuKJ4+yscdgFZYvZtJwjjuI0kI0Thz5ZyM+QpQjVa7HBmOVhLeqi7vblXDSsZGMCxMQzg4Y419w9mMHJ0oaw3TlXisPDAYMxPIpRvfNGbuRoXMijg98kkkqig+8efw86S866KZh7XimAeLHXTzK0jb2zrKV0kuHYNwLhQTjHPPujPX21KGK/ZBkzW57Lzqro4ZZLybqPZNs6B1aKMlx8LYYkZ05se+okuPCTslxKTFT00TgWDVU/fNejvpT+0rjzVT9a11C4PpR4WVBXjJVE94KuO8O2JlkCo/CpRWGAM6jt515/iVTNFMWA2C0bpHWFuir81w7aszMe8k/Wqd0r3G5N02XE7pvvrD9osYrgDLR44vA4Vv8QFb7AqnNb/sPiFFxWPiQB43CzmtSs0ihCKELpBEXZUHNiFHiTgUl7g1pJSmNLnBo5qP7Zr4G8jtkPuW0KJj9ptT/AIeD51TUgu0vPMreRMDGAKgVLTqKELU/Y3bcFvf3PXhYV89T/MtUeNy5IT4JqU2andYFVyKEIoQihCKEJ/F7uyro9qyD1XH41ocLFoCe9W2FNvOwd6p+5Gwo7mSR5jiGFQz9WeeMnswpNTmNvqVrcUrHwNa2P3nKSmz4NoXaR2kZghVffOBnAPPGeZyAM/hXbBx0TXGmoqcumOZx2CYXW6VnIsyWkztPAPeVjlSRnTPCBzBGQdDXcgOyjx4nVRljp29l2yo1nHxyIo/SZR6kD8aaA1V7K7LGXdy377GvZUpYLilZRvmnRbULnkXik/lz/KaZd7y1OHHiUBb3EJzvxsW5kvkmhidwqxkEYwCrE4ySP/ZpTgSRZQcOqIG0zmSEAm6Z797NvblligA6Dh9/3gvE2To2uSMY05a114cdlHwyelgu+X3uWl1nW3thS2jKswUFgSOE5GM47KZc0haSlrI6lpMfJXfar8cFpJ+tCB6Y/rVTi3vMI6LA4kzJO4d5SuqhQAvPtAXMsMv/ABIV9Rz+or1HBJc9OqnF2/eNf1CabTPFDavz4oFGe9cA/WsX7QR5an1+atWHNEx3cltUS6rNuziaCa2bkwOPBhg+hwfOtBglRlNuhunWtEkbmHmsxniKMytzUlT4g4PzFekMcHNBHNY97cri3ovFKSUUIT/ce2DXas3wRBpGP7o0+ZHpUHEJMsJHXRWOFxZ6gd2qyvbe0jc3E055yyM/gCdB5DApqNmRgatiFBpa6ihC2vc226HYsPUZ5WkPeMkA+iLWR9oZfyjrZRqg6L3WTUJFCEUIRQhFCE620/R7Hb9sgfxSf0Faahblpgr7BGXqGeqq+4224oGmjnz0U6hWIBOMZGuNcEMeXdUlhA0WkxSkklDXxe81PYdp2Oz4Jfskpmmk5Z1IxnhyQAABkntNLu1uyrzBV1srRM3KAoex7+2srR5Vm6S6njwUyDwk5545YJyc88aVwENCdnhqKqcMLbMad1X9zbbjvbdexw38ILfhSGbqyxJ+Slf4Lc6kLDrLva1a4mhk/WQqfunP+b5U1J1WmwJ943sP8uuNvtPbEwBj6ThI0ISNQR3FhR2ylvgw2N1nnUd5UyPYu2JPinZM9suPkgNGV3VNGqwxmzL+X7pHvdsGe3EbzzCUsSPiY8PXzbt8KS5pG6nYfVxTEtiZltqnezX49mQnrikdD4Ekj5YqtxNt4Wu6FZrHostQT1sfgotUKoV23mTjsYH64pHQ+Daj6Ct77LzXjLf5ooOKMzQtd0Nl92dL0lhH2xSunk3vD/33VC9qobPD07QPzUwHQ2XCsgpKY7v3XRzoeonhPgdPripdDLw5geuicjdZyUe0Gw6K8ZgPdkAcePJvmM+den4bLnht00VBisWScnrqq1Vgq1FCE3e5+zbJvJxo8xW3T73xEfdYnyqprDnmYzkNVpMEi7LnnwWS08r9FCF8blQhfobbVsIIrW2H91Co88Af5TXn+NSZpQFBnOtkoqkUdFdQihCKEIoXUx9oUnBY20XWxUn7q6/NhWsiblhaO5ar2fjvIXdB81XNkbl3FxAs0Zj4W4sBiQ3ukj9XHMdtLEd9VdVGKwwymNwNwvNxuTep/c8X7rKflnPyoMZXWYvSu3dbxCmT7urDs15p42WfpAqZJGAWA1HLlxGu5bN1Udle6WtEcbuxb6Lt7KrXiunf/hxn1Y4HyBoiGt0nHZLQhvU/JazTyyipXtUs+O0VxzjkBPgwIPzIpEg0VxgkuWoynmFQod7ruONYkm4EQYACrnHiQTTWd1tFfuwymc8vc25PirRtaee52VbSxtI0gfhfgLZYe8pJ4eeoU+dOG5aqqnbDBXPY4DLbS/LZU642DcojSvBIqDVmYY6+/Wmi125Vyyspy7IxwueisW40vHbXcPWAsqjw5/QUxUtzwOHmqL2iiuGvHgvVZlZBTUTpLO6j/VVZR9w5PyFaT2bnyz5U3Usz072+aV7pS5S5i7UEg8Yzr8m+VaL2lg4lNm6Kuwp+rmdRf0XevOVaooBsboTXfrhms7eckcanh8cj3h6rmvQ8AqDIB3j5KLi7A6Fr+YWf1p1nEUICPalcdHBY2Y0KxmeQftSZC57x79U0Rzyvk8h5La4fFw4Gjuus8qSpyKEJ3uVYdPf2sXMNKpPgvvn5KaandljJXCto3om4rl+7C+g/rmvN8RfmnPdoq+U3clVQk0ihCKEIoQulvHxOq/rMB6nFLibneG9SugXK8e1W5zcRRj+7jz/Ef6KK1j9gFucCjtE53U/JU2C5dPgdl/dYj6GkA2V0+KN/vAHxCZ2+9F4nw3EnmQ38wNKzlRXYdTO3YFY989r9JYWitIskj4aTBHML1gcjlh86W89kKtw2myVchAsBt6p17KbHht3lxrI+PJNB8y1KjGihY5LnmDOg+au9LVJdLt4bLpraaLrZDjx5j5gVwi6kUsnCma/oVk27O8y2kbA26SsW4gzEAgYAxnhJxpnzplrraWWsrKA1Lw4PLRb+c00u/aLd5wI44z2FWJ1GRzI6j2V0yFRo8EgOpcT4LltS42pPbdI5LQSLkhFTHD3gDixpQc5C7CzD4psjdHDr/LJfuFeCO9jB+GQGM/e5f4gKS3XRScXi4tK7u1Tq6gKOyH9EkehrKysySFvQrzxwsbKbu646YKeUish8GH9cVLwyXh1LT5LrBe4PPRVvYb9Beqrcg7RP4NlDn1r0yrjE9KR1F1naZ3Bqbd9voms0ZVmU81JB8jivJntLHFp5FaA7rxSd1xet+D0aW1v1qpkcftN/TDV6T7PU3ChvzVbi77ZI/NV3Z2zpZ24YkZz14Gg8TyHnV5LMyIXcbKqigkldZgumke61wtxFHLGQrOBxDVcczqOWgPOozq6J0TnMPLZSmYfK2VrXjS+6z/2gbU+07QuJAcqHMadnDH7ox3EgnzqPTsyxhbJosLKu08uooQpOzb+SCVJom4ZI2DKe8dR7iMgjrBNJewOblKFuu0LpLmOG8i+CddR+q40ZT3jGPKvP8ZpTFNfqoM7LG6X1TqOihCKEIoQmm7EHHcp+zlj5cvnipuHx5529ydiF3Kl7133TXc0g5cZA8F90fStC83K9Gw+HhU7W91/VKaSpiKEL6F7BqaEEgare9gWHQW8UXWqAHxxr881JAsFgKmUyyueeZTCuphFCFlWy9jIm2WicDhDM6A8jkcS+mf8ADTQHaWomqXPw4PbvoD8kn35vmlvJeJQvAeAADXC8ie0nOfAikPOqnYXEI6Ztje+qaezva9yblIQzPDghlOqqoGhHZrgedLjJUPF6aBsJksA7kke8iCG9mEWgSXK45A6H5GkO0KsKMmWkbn5hXLbbCQxzr8MyK3mAARVHicWWXOOa8/rYTFKWpfBLwsrDmpBHkc1XxuyOB71FBsVD35tuC7Z1+GULIp8Rr8xnzr1bDJRLTBUeJx5KjMOdimd/JxlZRylRX8yMN/iBrzvGafg1bgrlj87Gv6hd937TpJ0HUDxHwH+uKjUUPEmA5DVPRC7lN27sGJ7l57uUBDgJGnxEADn1jr5dvOtocXjpIQwb/wA5KLPQNlmMkp05BeJdvBF6O1jEKDrwOL/z6mszVYxLM45fU7qU1zWNyxiy6bJ3kZPdmy6Hr/SH9frTdLib2G0moS2S297VZbvt7PJLYG4tSbi1OuRrJH28YHMD9b1A51tqOujmaNVNa4EKlWls8rrHGrO7nCqoySe4VOcQ0XOiUtW3d3OgsRxXSJc3LDWM6xRAjUH9d8dfV1dpzGJY4GHJEo8kwbsul/uZsy41US2bnrQmSP8AhbUDuGKbp/aIbSLjagc003O3Unt4p7fpori3f8pEyE8SSAahkPJWAxoTr1amnMRlhroewdUp+V7dFxrGqAihCK4hdba2eQ4RSx7h9eynI4nyGzBddAJ2VgW1axtp55COPoyFAPInkM95I9Kv6GjdAC525Vnh9MXzNb1Pw5rJKlL0MCwsihCKEJ/uPs3p7yMEe6h6RvBeXq2KUwXKr8Un4VOep0W3VIWJRQhFCFnftOt2ilgu4jwsDwlu8ZK58uIU3Jpqr/BnNkY+nfsdVA/3xtJsNd2YaQDBZQpz64PlrXM7eakf0upi0gksF5u9/VRClnbrBn9L3cjwUDGe8k+FcMg5LseDuc7NUPv3f5VJdiSSTkk5JPMk86bV6AAAArluttq2NuLa6dk4HJjcA4w2pBONNc8+6m5oGTNDXclm8YwuSaTiRi/VPYthxyjNvcxSd2RnzwT9Kr3YQfyOus1JQyx+8D6L5vTu7NLbQkJxSxcSkKRqh5EduMDTvNajBJjTsySlVeJUb5Y2louQkuz0f7PwOrK8Tn3WUg8D68iOQYH+IdtQPaiAPLZma8tE1QZhGWOBBBUmzv3i4uA8JbAJ68DqHZWUimfDcN0up4cWqO7knJJJPMnU+tNOcXG5KRe+6+VxCKEKXs7aLwtlDp1qfhPiKfp6mSE3afJLa8t2X2E2sDPJaW4hmm/OPz4e0R/qgnXTH9LWqxqSSMMb5p585I0UMmqM67qPqiuLi9RyFTlSQe0HB+VKa8t2K6D0XpI2c6AsT2An6UoMe46C67Ykpla7uTv+jwDtY4+XOpceHTv5WSxC4qXNYWdtrczgn9QHB/hXLGrKLC42avNyp1Ph0sp7IJSy/wDaHHGOC0hAHUzaDx4RqfM1ObkYLMCvqfAT/wAjrdwVL2ttue5OZpGbsXko8FGlcLiVe09HDAOwPNL64pKKEIoQtU9lmyuCB52Gspwv7q5+pJ9BT0YsLrKY3UZ5RGPy/Mq804qRFCEUISfe3Zn2i1ljxlscSfvLqPXl51xwuFLoZ+DO1/r4LCqjLdg31RXF1FdXEUIX1Tg5Gh7RzoXCAd01st5ruL4LiTHYx4h6NmuhxUSXD6aTUsHlondr7RrlfjSKTvKlT6g4+VL4nIqBJgVO7VpI+KaQe0WFvz1p5qVb5MopJEZ3aFDk9n3flcPMKSm9Oy3+KNkP/TP+TNNGmp3flUN2BVH6QfNdlvdktylC57TIPrTZw+lPL4lRnYPON2FdhBs08rlR/wDdX8aQcMpymThk36D6IGzrA8rtf+5HSf6VD+opBw6UfkPoV5Oz7D/4tP8AuR1z+lQ/qXf6bL+g+i8PDs1ed0vk6/gKUMLh6pQwuY/kPouEm0tkpzkZz3dIfmBiljD6Zv8A6pDMEqHbM9So8m+dhH+btmc94UfzEn5U62ngbs1TI/Z+U+9YfFQbr2kzcoYY4h3kt9Aop4OA0aFYRYDG33nE/BV/aG9F3N8c747FPAPRcVwuJVjDh1NF7rPXX5pQTr30lTQANAmO7+x3u5hEhCnBYk5wAMZ5eIrrRcqNV1TaaPOQuG1bMQzSRBuPgbh4sYyRz0yca5ocLFLp5TLEHkWvyUSuJ5FcQpOzbJppUiXm7BfDPM+QyfKlAXNk1PKIoy88gt9srVYo0jQYVFCjwAxUlYGR5e8uO5XehIRQhFCF8oQsT352X9nu5ABhH99PA8x5Nn5Uw8WK2uF1HGpxfcaFV+kKxRXEIrqEUIV8vbKO22QvHGhmmIKllBZePXQ8xhB606QA1Z6OV9RiHZPZb9P3Kjbu7tWz2TXN07xjiIDKeQBC8sHPvZ6q41otcp2sr52VPChAPcvP+59vL/6a+ibsVwA3yP4UZAdiu/1SeP8AGiPkkmz93p55pIolDmNirNnCDBIzk9RwcddJDSTZT5a6KGNsj9M2w5pjebiXkalgqSAc+jbJ9CBnyrpjKjx4xTONjceISCzsZJX6ONC76+6OenPn2UgAlWEk8cbc73WHVTX3auxztpf4f6V3I5MCvpj+cKJLs2VWVGidWb4VKkE+AI1rliE62oic0ua4WG6+X1hJCwWVGQkZAYY07a6QRulRTslF2Ouu67FmNubkL+RBxxZXnnHLOefdXcptdNGsi43Bv2k+3jsT9ht5oo40hwgbAHSOxBHE5A6iMYydTSnC40VdRTf6t7JCS7Xw8Al+292Gt7eKcyK6yEfCDgZXiGp55APVSSywupNNiDZ5XRWsQncOyobOw6e4jV7iX82rjIGR7vu8tB7xz4UuwAuoLqmaqquFE4hg3soO7O8sMaGC5t43ibm6oOL7wx73iNRXGuA3T9bh8rncWF5uOV/krjuxsK3geS7t5ekiaMhRzK65Iz90aHUd9ONaBqFT1lZNM1sEwsQdVk88xdmc82YsfEnP41HJuVro25WhvQLnQlIoQtE9lWxtXumH7Ef+c/QetOxttqs3jlVtAPE/RaTTqzqKEIoQihC+UIUDa2x4bleGZA4HI9Y8CNRXCLp6ColgdmjNln22/ZvImWtn6QfqNgP5HkflTTo+i0NNjjTpMLHqFSru0eJuGRGRuxgRTZBCu4pmSC7DdetnMgmjMgzGHQuOeV4hxadema6N9VycOMbsnvWNvGyvu0tyknuI5bYxC1IUuFPYctgctRp3U6WAm4WehxR8ULo5QS/W10o9pG11mnWKI5SEEacixxnHbgAD1pMhvspuD07oozI/d3yVl2zdW9nZW1tcRGVXUZVTg5UAk8x+kw66WSGiyq6eOaqqXyxGxBVR2pHstonaFpklA92NgSpPZkg/zU2cttFcQHEGvAkALeuil7h7dhhSWCclFl5SDOmRggkajuPjXWO0sUzitJJK5skWtuSc2e79xakz2E63KEH8mx5j7rcJb0pQBG2qhPq4ZwIqlmQ9Qlm4U5l2m8jKFZlkYqMgAkrnQ69tJZq5S8UYI6FrGm4uPTVOtp2G1umkaGdRGXYovEuQudBqvZ30sh19FAhloMjRIw3tqVVNq3F1HeQC8fieNkYfCcKWGfhHdSCTcXVtBHTvp3mAaEELQd6bGG7P2VjwzhOkibzIOO0aajvBpxwB0Wfop5ab75urb2Krey7N12VewSKVeJ308FRxjuJzSQOyQVYzysdXxStNw63zIXzYX9o2NPFzaItjyxIPqRXG6sSqr7jEWv5G37JhuI8d3Y9BMOIQuND2Ahl8ua+ApTNQo+KNfTVWePTMP8FeJdqWW1GaB8o6lugfrI7Qe/8AVPOi4doutp6rDwJW6g7j+fNUjeHdya0bEgyh+GQfCf6HuNNOaWq9o6+OpbodeiYez/bq205WRgsUgwxPIEaqT8x5iusdbRR8WpDPHmYO0Pkk23BF9ok6BuKIsShwRodSMEA4ByKS619FNpOJwWiQWNtVz2fs2WduGGNnPcNB4nkPOgAnZKlqIoRd7rK87F9mvJrqTs9xPoW/p604IuqoqnHTtCPMrQbGzSJFjjXhRRgCnbWWfkkdI4ucbkqRQkIoQihCKEIoQihC+GhCjX+z4pl4ZY1dexgD6UEXTkcz4zdhsqbtj2bRPlrdzGf1W95P6j502YxyVxT45IzSQX7+aqG0d0LyDP5MsvWYjkHxA1+VIyOCt4cSpZtzY96QxsUcHGqkHDA9RzgjnjSkbKwcGvYRyKuEm/KTAC7s4pcciNCM9nFkj1pziA7qmGDviN4JCEt23cbPeItbxyxTZGFJ9zGdes9XhXHZVJpWVrJAJSC34prsTatrPZizum6Fl+CTGmhyNcaEcjnmKU0giyi1NPUw1PHh7V9wmO7y2ezy8v21ZeJcBExrr+qCcnv5DWugNao1V9prbM4Vrcyl3s+vVa/mlcqgdZG1IAHE4ONfGuMILiVJxWJzaVjBra3wC7bQ3OnkllkjuYcO7MAJGBwzEjkO+gsPVNQ4lExjWOjOg6Ks7ybHltZFEzh2ZeIEMW0BxzOtIc0jdWtJUR1EZ4YsPCytHtGu/ftJ43AcKTlSMg+6R9T86W82sQqvCIgWyRPGh6pxZb229xaSdM6RSsjI6k4yeE4K9oOfLUUoOBChS4dPDUDhgkXuCqnuFvDFa9Ms+eCRRoBnUZB08D8qQxwCt8UopKgsdHuFF3P3hFlM7YZ42UrgYBJByp18/WuNdYp3EKI1UbQDYj+FJbyVWkdkXgUsWVc/Dk5xnupB3up0bC1ga43NrFTZ9rXVwBE0ksowAEGTnHLIA18TSruOiYbT01Oc4AB6ppszcO7lwWURL2udf4Rk+uK6Iyos+MU8fum57lctkezu3jwZSZm79E/hHPzNOCMBU1RjM8mjOyPirdbW6RqFRVRRyCgADyFLVS57nG7jddaElFCEUIRQhFCEUIRQhFCEUIRQhFCF8xQhQ7/ZMEwxLEj/ALygn151wi6eiqJYvccR5qtX/s5tX1QvEf2TkejA/WklgVjFjVQ33rHxSG79mMoz0cyN3MCp9RmkGJT48fYffafJJ7ncS9TlEH/ddfxINcMZU1mMUrtzbxCWzbv3S/Fbyj7hP0pOUqQ2up3bPChyWUg+KNx4ow+orlinxLGdnA+a4vFjmuPEUapdwdl9SE9SnyFGpQXAc13j2dKfhhkPgjf0rtiU2Z4m7uHqFNh3au3+G3l81x82xXchTDsQpm7vCaW3s/vW5oifvOP8ua7wyor8apm7Eny/dObL2YN/fTgd0a5+bf0pQjUOTH/0M9U/sPZ/Zx/ErSntdvwXA+VKDAq6XF6l+xt4Kx2llHEMRoqDsVQPpS1Xvke83cbqRQkIoQihCKEIoQihCKEIoQv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294" name="AutoShape 6" descr="data:image/jpeg;base64,/9j/4AAQSkZJRgABAQAAAQABAAD/2wCEAAkGBxQTEhUUExQWFRUXGBgaFxgYGBgcGBwdHBocHxwfGhsaHCogHhwlHRcaIjEkJSkrLi4uHB8zODMsNygtLiwBCgoKDg0OGxAQGy8kICQsLCwsLCwsLCwsLCwsLCwsLCwsLCwsLCwsLCwsLCwsLCwsLCwsLCwsLCwsLCwsLCwsLP/AABEIAOAA4QMBEQACEQEDEQH/xAAcAAACAwEBAQEAAAAAAAAAAAAABQQGBwMCAQj/xABLEAACAQMBBAcFAwkFBwIHAAABAgMABBEhBQYSMRNBUWFxgZEHIjKhsRSCwSMzQlJicpKy0SRDosLhFRZTY3OT8TTwVGR0g6Oz0v/EABsBAAEFAQEAAAAAAAAAAAAAAAACAwQFBgEH/8QAPREAAQMCBAMFBQcDBQADAQAAAQACAwQRBRIhMRNBUSJhcYGRBjKhscEUIzNCUtHwFYLhJDRDYvElcqIW/9oADAMBAAIRAxEAPwDcaEIoQihCKEIoQihC+UIXOedUHE7BR2kgD50JTWOcbNCr20N+rOPOJDIR1Rji+ei/Okl4U+LCqmT8tvFV+99p4/uoD4yNj5Ln60gyKxjwA/8AI/0SS59oV43Ixp+6n/8ARNJ4hU2PBaZu9ylc+9F4/wAVxJ5Hh/lArmcqU3DqZuzAoMm0Zm+KWQ+Lt/WuZinxTxN2aPRR3cnUknx1ridAA2XwHHLShdtddkvJBykceDsPxrtym3Qxu3AKmQ7w3SfDcSj7xP1ruYpl1DTu3YEztN/L1Ociv++i/wCXFd4jlFfg9K7YEead2XtOcfnYFPejEfJs/WlCVQZMAH5H+qsOz9/7OT4maI9ki6eq5FLDwVXTYRUx7C/grJbXSSDiR1cdqkEfKlKucxzDZwsu1CSvtCEUIRQhFCEUIRQhFCEUIRQhFCEUIXl5AASSABzJ5ULoBJsFVtrb/WsOQrGZuyPBXzYnHpmkl4Cs6fCKiXUiw7/2VM2p7Q7qTIj4YV/ZHE38TD6CmjIVcwYLAzV/aVXu7uSU5kdnPaxJ+tJJJVrHCyMWY0BSbLYlxL+bgkbv4SB6nSgNJTUlbBH7zwmj7i3oQv0Q0GeEMpb0pXDcooxelLstz420VcIpCswQRcK97l7pwTW/TXOffcrH7xXTl5ktmnWMBGqz+JYjNFPw4uQ15qp7e2W1tO8Lfon3T2qfhPp88024WKt6SoFRCJB5pfXFKV0g2VD/ALGecxr0obR/0vzoX6GnLDJdUD6mX+oiMHs9PJcth7DhfZtxcSJmRC/A3EwwAq40BwfeJ50Boy3KcqqyZla2Jh0NrhQtyNgrdzOknEEVCSVODnIA/H0pLG3KfxOsdTRhzdyVD3p2P9kuHiySoAZGOMlT240zkEeVDm2Nk/Q1QqYQ86HnZetv7vSWgjMjIekGVAJyMYzkEd/aaHNsFykrmVJcGg6JQVOAcaHkeo+FJspgcL2XS2uHjbijZkbtUkH5UApL4mPFngFWrZPtCuosCThmX9rRvJgPqKcEh5qpqMFhfqzs/JXjY2+9rPgF+ic/oyYGvc3I04HgqjqcLqIdbXHUKyg0pVyKEL7QhFCEUIRQhFCEUIXO4nVFLuQqqCWJOAAOZNCU1pc4NaNSqLt32kRrlbZOkP67ZCeQ5n5U26S2yu6bBJHdqU27uaoO1duXFwfy0rMP1eSjwUaeutNlxKv4KKGD3G+fNfdibElunKQhSQMniYAAfX0rjRddqquOmaDJzUvdXYRubsQuCFXiMvUQFOCM9RJwPWlNbc2KZr6zg0/Ebudlz3sMIuGjt0CRx+4MaliPiJJ1OumvZXHWvou4eJTDnlNydfAK+bPmnutlR/ZnKTJhCeLGeE4IJ6srg06NWqglbFT1x4ou06+qN2tj3FoZLi4naUcBBjjLyknPPxHcOuhoI3XK2ohqMscTMuu50Wa38vTTyMq4MkjEL1gsxwD360ydXLTwt4UIBN7DfyWo7d2Cxtba3jmjh6HgYsxwSVGhH3snxp8g2AWVp6ocaSRzS7Nfbv8A8KJvzsoXNqs8bJJLCMOYzkMMDiGnZ8QFceLhPYZUmnmyOBAd1VK/3YlNoLpSHUn4VDFhrg5wOo01k0urv+oxio4LhY9TsrPcxmPYQVwVLMNDodZc8j3DNL2YqthEmKXbr/4vlp7mwZO1ifnKB9K7+Rdku7FR3fsuW456CwvLnkdVU/urpj7z1xmjbpWKffVccP8ANT/hMNo2X+0oLO4UZcOqTD9nOH9GGfAmlEZrFRopfsMssTtiDb6JD7ULvjvOAa9GijA7T73rgj5UiQ6qxwWPJTl55lXe12Ii2P2I46QwsSOviPNvJiKcy6WVG+qear7QNr/weiz3cvd1buSQSkrHGhLEaEMTpzHcx8qaY260WI1xgY0x6k/JV+cKGYISVyeEnmRnQnHdSCrFhJYCd022FsZZQ0s5eOBQcusbNxEcwCFIHnSmtvqoVXWGMhkQBceV12sN55rVyLeVnhB0WVRgjwyeHyIruexSJcOjqG3kaA7uV/3e38gnwsn5GQ6YY+4T+y34HFONeCqCqwiaHVvaHdv5hW0GlqqX2hCKEIoQihCKELP/AGqbZ4UW2U6v70n7o5DzOv3abkdpZX2CUuZ5mcNtvFZlTK1CKEJtuttY21zHL+jnhf8AdOM+nPypTDYqHX03HgLee48QtR2hJb2HTXZBPTsgIXGTp+jry5sf/FPGw1WVibPV5YB+W6qm0tzorlDcbPkDA6mMnr7ATqp7mpBYDqFbQYnJTu4NUNuf83Hguns8m6P7VaXH5PK8WH93GhV+fcVoj00KTizRIWTRa8tNfBVnY+3ZrKVujfjUMQyk5RwDjI7M9o+dIDi0qzmooqqIZhY28wmu1t5bR54rlLZhKhDMCyhGIHXgHUHXOBnHoovF72USCgqWxOhc8ZT6hI949sNdzGZlC+6FCg5AA78dpJ86Q51yrCjpBSx5Ab966bB3imtOMRcOHxkMMjTrxka11riEmroYqkgvuLcwvuyd57i24hC4VWJJThBQE9gOo8jQHEbJM+HwT2zjUc+fmue2t4Z7rHTPkDkoACjvwOvvNBcTul01FDT/AIY1XR94pTaC0wnRggggHi+Li557aM5tZJFDGKjj3N19G8L/AGP7GEUITksM8R97i16udGewsufYW/aftF9eia7ib1JadIkoYxsQw4RnDcjpnkQB6V1jgFFxTDn1Ba6PcaFc9kOl3tTpHYBDIZPeIGQvwDXr0XTsBoHacuztfTUGRo1tbTv3TeDeLi2zxZ/JnMA7Mf6yD6UrN21DdQ5cO2197+eSabyxLYWdzwH37mVsdo4+foobzNKdoFFoi6rqIw7Zg+Sq26m6XTL9ouT0dsoLHOhcDn4L3+lIay+pVrX4lwzwodXH4K57O24lxbXfQoEhhRlj0xkBCScdQ5af1wHA64NlSy0r4Zo+IbucQT6rIBUe62QRQhXX2ebySJOkEjkxP7qhj8LdWCeo8seFORu5FUeLUDDEZWDUb94WsZp5ZVFCEUIRQhc55QqlmOAoJJ7AOdC61pcQBusF25tI3E8kxz77aA9SjRR6AVGcblb2kgEELY+igVxSEUIRQu9yts+8kUuzRbzcRmQ4jIGnu/CST3HhNOZhlsVStoJY6zix+6d/qq7s/aUsDcUMjRkjBIPPxB0PnSGkjZWc0EUwtILqXDsy7u24hHLKT+m2cfxNpjurtiUw6opaZuW4HgnEe4cijNxPDAO9uI+mQM+dOsp3v2CrKj2ipohp8dF7GydmR/nLmWY/8tcD1wfrUxmFzO5Kln9sGj3bfNehf7Mj+CzeQ/8AMfT5sfpUlmDv5kBVU3tdKfdJ8tF8G8tsPh2dAPFg3+Snxgzf1fD/ACoTvaipd19V9O9qdVjbD7o/pS/6Qz9XwTB9oqjv9Svg3sTrsbU/cH9KP6Qz9XwR/wD0VR3+pR/vDaN8ezovFWwf5B9abdgw5O+H+VJZ7VVLevr/AIXzp9lP8VvNF3q+fkWx8qYdg8g2sp8XthIPeJ9Lr4dg7Pk/M3pjPZKmnqeGor8NmbyVrT+18bvft8lxn3DuMZheKdf2HGfQ6fOoboXt3V3Dj1LINf3SS62dcW7AyRSRlSCGKnGRqMHkabsQrJlRBO3K1wITK43qeeSFrtFmSLPuA8AYnGrcwcY5YANKz9VGbhrYmOEBsXc90zvvaJOZcwqqQgYEbAHPiRyPhy766ZDyUaLBIwz7wnN1CsWztqJPs28lSBYTwTcYXGGYR/FyFLBuFWzU7oKyNhdm1FvVZTUda1FdQvSMQQQcEEEHsI5GgLjmgggrd92tpi5to5esrhu5ho3zqSDcLBVcBgmcw8tvBNK6o6KEIoQqf7TNpGO2ES/HM3Dgc+Hm3rovnSHmwVtg8AfNnds3VZLNGUYqw4WBIIPMEc6YK17XBwuDcLxxChdXoKew+lCTnaOa+YoslXAF1bbXckookvJkt0/VyGc+GuPTNSIqZ8hsBdZ2t9ooIBZvqVYd3F2evStDCXEK8bTSjPhwhuR0PUKmOoHx5Q61ydlmn+0ElVmNzlA8AlmwtuzTXDTSyMIoUeQoDhdBhVwNCcnrzyqzqKaOOIMYO0bDvWbp6uWWYyPdo257lVb66aWRpH1ZiSfPqHcOVWccYjYGAbKqlkMjy481wpxNooQihCKEIoQihCKEIoQukMzIcozKe1SQflSXMa7RwulNe5pu02Tyy3xuo9C4lXrWQcXz5/OocmHQP2FvBT4cUqI/zX8VJbaOz7j8/bGBj+nDy8SAPwNVk2DuGrNfgtHR+1ksdg8nz1H7rlPuQZFL2c6XC/q5CuPHXGfHFVUtM+M2IstbR+0cEw7XqP5dJJJLq1Dwt0kSuCGRgeFgRg4B05dYpjtN0Vw0U9S5sjbEjnzSuuKYihcRQhaF7J9p4aW3Y6EcaeI0b/KfI07GeSzuO0+jZh4H6LS6dWbRQhfKELH9/tsFr/KH8xwqudRxD3icH9rTyph7u0tdhVMBSnN+ffwTjdXeK1muJGuI40ll4ACQChIGOZ+Ek/h181NcCVDrqKeGICJxLRfxTu5v7iO5jh+xxFJGCrKvw45nIxoQATg9mmaWTYqvbFE6EycQ5hySzebff7PO8MMMbcGAWP62MkADsyPPNJc+xsptFhRnjEj3EX5dyre4uzTc3nHJqsZMrk9bZyM/e18jSGC5urHFZxT02Ru50Hh/4uW9e1vtNy7g+4PdT90dfmcn0rYUcAhiA5ndePV1QZpieXJMrw/Z9mxpye5Yu37i4wP5fU1HZ99Vl3JvzUh/3NGGc36nwUB26KyAHxXLkt/04zgDzYk+VPAcSoPRo+JTBPDpgObj8AktTVBU/Z+xZphlIzw9bsQqDv4mwPSo8lTFHo469ApEVLLJ7o9VLfYKro13bA9gZm/lWmhVOd7sZTxo2j3pGrx/u9I35l4p+6NxxfwtgnypX2to98FviNEn7E4+4Q7wKVSRlSVYEEcwRgjxBqU1wcLhRXNLTYrxXUlFCEUIRQhFCEUIRQhdIJmQ8SMysORUkH1FJcxrhZwulMe5hu02VwuLtr3ZUvSHilt2DZ6yo6z90sPKsziVMIn9nYreey1e50oDjrt67KgVUr0ZFCEUITHd/aBt7mKXqVhxfunRvkTXWmxUath40Dm93xW9o2QCORqSsERbRfaEKPf3QijeRuSKWPkM0JcbC94aOawFeKaXteR/mx/qajakrf8AZhj7gPkrBf7hXkfJFlHajD6Ng+maVwyq6LGKZ+hOXx/wmW7u9k9mRFdpIYuQLKeNfAn4l7vTspTXEaFRavD4antwOGboNj+xSffW0gWYSW8vSLMDIdc4ye3vOdDqMUl9r3U3DJJXRlkrbZdE72ePseymflLdHA7QpyB/hyfvCrHDIM8o9VkPaqv1LWnuH1VW2famWWOMc3ZV9TjPlWmlfkYXdAsDCziSBvVON9LrpLoxp8MQWJB4aH/Fp5VEoWZIc53NyVMxB+ebI3YaBe7zZslzcGKEZSBVi4joq8A94seQy3FSY5mQx5n7u1tzRJA+eTIzZotfku1tbQRMI4U+3XHh+RU+H6WO06eFJfJLIMzzkb8SnGRxRnLGM7vgEbTAJ/t10SR/cQji4e7P5tSOzWuQ3H4DP7j/AC6Jrf8AO/8Atb/LKAL2zXQWruO15iD6KMU/w6g7vA8Ao/FphswnxK7W9nbXBxAzwTZ9xJGyjHsVwMg+NIdJNELyAObzt+ycZHDKbREtdyvt6ruZTcZtrkcNynuxSnmSP7uQ9eepu/1Rl4NpYvdO4+oS83GJimFnjY/QqtOpBIIwRoR2Ec6sgbi4VYQRoV5rq4ihCKEIoQihCKEIoQrNuFOOneFvgnjZD440+XEPOqzFIs0WborjBKgxVI/myqVxCUdkPNWKnxBx+FZQiy9pjdnYHDmLr3Z2jysEjRnY9SjJoAJXJZmRNzPNgnq7i3xGehA7i8ef5sUvhuUE4vSA2zfApHfWMkLFJUZGHUR9OojvFIIIU2KaOZuZhuFtG5N/01lCxOSF4G8U0/DNSGm4WLxGHhVDm99/VPKUoSqntMvejsio5ysqeXxH5LSHnRWuDxZ6kHpqss2Vsia5YpCnGQMnUAAd5JpkNJ2WpqKmKBuaQ2V22TuvewAM96LdR1cRYejYX606Gkc1RVFfSSmzYs3w+SeSb22kKcEtx9pbr4UBz/COH50rMOqgtw6pkddrMvwWdbUkS8vAIIxEkjIiqFAOuhYhdM6k+AFMntO0Wkga+kpiZDci5Tv2hXYMyQJ8ECBcd5APyHD861GFxZY83X6LyLGqkyz26fM6qNuSoWWSdh7sETyeeMD8adrzdojH5jZMYcAHukP5QT5pXs26UXCSy5ID9I2NSSDxY8z9akSxkw5Gb2sosUjeKHv63Vhad7iMs5FpYqx0X4pCTqB1u2eZOnjg1XhrYXZR25O/krIvdM3M7sR93NKb3bnumK2XoIuvH5x++RufkNKlx02ueU5nfAeChyVemWIZW/E+JSapdlCRXUL6DRZdGmqfbZYz28V1+mp6GU9ZZdUbxIOp7agQDhyOh5HUfUKfOeLE2YbjQ/QrztiDpYUu15k9HOB1SAfF94YPie+uwO4chhPiPBcqGcSITjwPikVTlARQhFCEUIRQhFCEUIUnZt10Uscn6jq3odflTUzM8Zb1TsD8kjXdCpW/NtwXs2OTlXHgyg/XNYmQWdZe3YTLxKRh6aKx7DuvseyTcxKDLI5UsRnHvlRnuAHLtNLGjbquqo/tNfwXnsgfS6qsm894W4jcy57mwPQafKmy8q1GHUo0yBWjbFwbzZAuJQOlifAbGOL3wh9c+q0s6suqunYKbEOCz3SNvK6l+yS9ys0J6irr55B/lHrRGdE1j0VnNk66ei0KnbrPrM/a3d5kgi7FZz5nA+hpqUrSYDHo9/kqzsLaF1bK00AIjJAdimUyOQJxpz7eukAuCs6qGnqHCOQ68tdU8Xf8SALd2sUo7Rz9Gz9aXxOqgHBSw3heQV4upNkTIzKssEgUkKOsgaAfEuprnYKUxuJRODbhw6/yxUf2bWnFdmRvhhRnJ7DyH1Y+VETbu0S8cn4dNbmfkEn2jdGWWSQ83Yt6nT5VtYWZGBo5LxmaTiSF3Up5afktmyv1zyqg/dTU/PIqI/7yra39Iupsf3dG53Nxsom7mzFlZ5JdIIRxSHt7EHeadqpywBjPedt+6ZpIA8l7/dbqf2UbbO1WuH4j7qLpGg+FF7APIZNLggEQtz5nqkVNQZndw2CX1IUZFCEE0ITGw2HcTfm4XYHrxhfVsCo8lTDH7zlJipJpPdaU+NgLazuIZ5YhI5Ro0VuJgynrwNM8qhcUzTsfG02G5U7hNhp3skcLnUBRd0LyLhnt53CJMgwzcg45eHbr+qKdrY35myMFyPkmqCRmV8UhsHfNQNr7vT2+rrxIeUiaofPq86egq45RYb9OaYno5YdSNOo2SmpSiIoQihCKEIoQihCKEJ5vj78VlN+vDwE98Zx+NYyuZkmcO9eueyk3EpLdLfz4I3V3mSBHt7iPpLd+YGCVJ56E6jr7dNKjteALFWdfh7pXiWI2cE0DbFHvYkb9n8p6Y/1pXYUS2Kns/HRK96t6xcIsEMfRQJyXQE45aDQAdlJc6+gUygw50LjLIbvK6ezS64L5V6pEZfPHEP5aIzqk41Hmpr9CFsNPrHrPtqdDJtC4NwYugSJYn42IbJAcdHjm2ab0J1V7DxGUjBFfMSTp6apZtZhBsaFBp08mdefDlmGfJV9a4b5VJprzYi55/KFy3gt1h2XaLwr0kjcRbA4sEM2M8/0lHlXHCzQnKN7pa6Q30GncudxZRx7HSRkUyyye6xA4gOI8j+6nzosAxKZK+TES0HsgeW37qRuuOi2ZeTcjIejU92MfVz6VMw9maZo7/kqT2sqMrMo5D5qp1rl5grJvIOjtbKH/AJbSN4ucj8ar6TtzSP77KyrBkhiZ3XK43cvR2EMY5zO8reCnhXPjjPlSmNz1LnfpAASXuyUrWD8xuUhqcq9FCEVxdWjbkCKK2M1xEkQB92VgMuDyxnXPUMc9MVRVxe+bJG4nuHJaHDgyOHPK0DvPNVveLeuad3VZCsOSFVfdyudC3Xkjq5d1T6ahjjaC4drvVdVYhJK4hps3kq7ip9lXIoQrRuTtySOZISymFzgrIfdGn6J6j1Y5H51W19MxzDIB2h0Vph1U9sgjJu09VL312dZKzdE/RTD4o+FuE+Gmh8NPrTVBNORZwu3qnsRgp2nsmzuiplW6pUUIRQhFCEUIRQhWDaKcWyoG/wCHO6+TZP1rLYs20xPgvR/YyTslvcfmuns62dBM8wnjEnCgZQc9pz1+FV0YB3WkxiaWJrDGbXNlYd2rrZ11I0cdkFKqWy6prgjTQntpYynRVtXHWQsD3yb6aEr3sXaVveC4iS1SIrG2uEzrleoaYNcBBuAuVEE1MY5Hvvc9/is93auOjurd+yRPmcH5Gm27rRVjOJTuHct7xT6wiwfeqXjvLhu2Rh6HH4Uw7crdUDctMzwVgtN/pYo1ikto2RVCgHiXQDA5gj5UoPPRVsmERveXtksSplxvrY3AVbm1YhdFxwnh8MFSOXypWcHdMswuqhJMMgSvfTbtvNFbw2uRHGDoQRjQBRrz0z10l7hyUvDaOaKR75typu0l6LZFqnXI5c+fE34r6Vb4Q28l+5Yj2smzSEd9vQKponEQBzJA9dK0LjYXWMaMzgFYN/H/ALUUHKKONB5Ln/NULDh9zfqSVPxM/fWHIAKFvEcPGnVHDEvmVDH5tTtKOyXdSf2TNWbOa3oAlVSlEXuKJmYKoLMTgADJJ7hSXPDRmOgSmsLjlaNVYls4bIBrgCa45rCD7idhkPWf2f8AzUAySVOkejeZ6+CsRHHS9qTtO6dPFJ9q7XluG4pX4schyVe5R1VKhgjiFmj91EmqJJjdx/ZQqe5KOvoFdNggC67XNnJHgvG6cQyvEpGfDNNslY89k3Tj4ns94EK0QbhySxJLFKhDqrAMCOYzzGar3Ym1ryxzdirNuEvfGHscNVNbZs5QQ38Luo0juI/eePx4dWXxH+jHGjDs9O63Vp5p/gSFuSobccnDcKr7b2I9uQSQ8bfBIuqnu7m7qsaeqZNpseirKmkfBqdQdildSgoiKEIoQihCKEK02sfFse4/YmVh5cP4E1nMYH3nktz7IPIkHiQl+4O1kt7rMp4UdChJ5Akggnu0x51TsIBW4xWmdND2NSDdWqxsbXZrSXX2gS8SsI4wVyQSDgYJzyGvKlgBut1UyzVFc1sGS1tyotrtrZ1qs01uXaWUH8mc6EnONRgDJ55PKjM0apx9LWzlkUgGVvNZ9E+GB7CD6HNM81o3tuwjuW5/7XHdUhYXgLEr+TM0jdsjn/ETTB3W2hZ9y1ndZXbZW+l7O3DHaxzHrwrYHic4HnTgeTyVJUYZSwi7pCFajLFHHx38drETyUYY/NdT3DNL05qqyySPy05cVmW+O0beaUG2j4EVcH3QvEcnXHhjnTLyCdFpsOhmijImNyfOysO/w4IrKL9WIkjyUfga0WDt0cfBeXe0Ty6UeJVc2DFxXMC9ssefDiGflVnUm0Lj3FUdK3NMwd4+ak71HjvZu+Th9ML+FN0nZp2+CerO1VO8Vx3kbN1N3Pj+EAfhS6QWhamqv8YpbUhR1Yt0ttLA/ALcSPIeHjViJBnTC9XX1YqvrqcyDNmsBy5KyoKkROy5bk6X5qxXu19nW0jqLfpJASGOA3vdeWckk5qDHT1UzQc1h6KwkqaSBxAbc8/4V32BvNHdT9D9mREKscnBOnVjhAGma5UUkkEefOSUqmrY6iXh5AAq9YblyzTSADo4VkdQzDUhWI90dfLnyqY7EWRxjm6ygx4ZJLIeTbqbtLePZmyXMQjeW4XGfdy2o0998KND+jUAmoqdSbBX1PQRRDsjXqulh7RNm7Qj6G5zAzdUuAue1ZB7oPjimxBNA7MzXwT01O2VuVwXHfMXVrsnNvMym3lXEkZ0eJjga8tOMea0prmSz3cN/mm6OIxMyO5fLksoO/O0f/jJv4h/Spv2eL9KmWCtNht6W9tizyu0kZVZ0zoR+hLwjTX4WwPiAP6VPUzWRvy2Hcfos9jFO9vbaTbmFwqxWeTfdrYhupSvFwoqlnfsH9T+BqHWVYp48xUyipDUPtsBunh2ZYLoFnk7ywXNZOT2pcD2R/PNW4w6mGmpXk7PsP8Ahzj74/GkD2qf0+SDQU3Qr5/sqw/+YHmhpwe1Z5hJ/ptP3pybSBdmXawFyOBmbjxnIUHq6tK67EPtt39FfYLDHBMwM/UFQt1NnpPdRxSZ4G4s4ODopI18qYYLnVbnEJnwwF7N1Z7vZ+xoXZHaXiUkMPyp1+6KcIYN1UxTYnI0OZax8FyzsQf8Vv8Avf6UdhOf/K87f/lUu84eN+j+Dibg5/Dk8PPXlimzurtmbhjNvbVWr/a57aXmVZ9kb0VctJEE6tKOKMPlwOsZ1FIFr6qfK15iLWaG2i0qHfiwCcCdJCuMDhjAx4YzT2dqzLsJrM2Z1j5pHcW+ypmLNdz8R63LE/4kpJDTzU2N+IRDK2MeQH0VW2vaQrP0cEhlj90BzjXOM8h1ZpBAB0VrTySuhzSix10Vr9pzf2iMdkQ+ZP8AStPhI+7J715BjZvMAlG5qZvYO5ifRTUmuNoHKFh4vUNXKf3r5u+5I9ZcV1ulMP8A6/RJdrVf3fVct4f/AFU//Vk/mNOUv4LfAJuq/Gd4lL6fTCsW76CCKS8Yar+TgB65CMFvuj8ar6omSQQN8T4KxpWiKMzu8G+KrzMSck5J1J7angAaBV5NzcqbsXaTW0yzKASvFoeRypGvrnypqeETMLCnqecwSB45Kde72XcjAmUrgghU91dDnq1I8SaYZQQsFrX8U+/EZ3m9/IKL7XrAXFvb7SjHMCKbHUdeHPg3Eue9ar6cGKR0LvJayknE0QcOayqpu6kphZ7buIonhSVxFIpV4ycoQf2ToD3jBpDo2uOa2q5ZL6Wuplu/tg2s6ygcS4KyJ1PG3xqfEcuwgGkSMzDTfqkSMa9pa7ZbG+6Nupy90VVgGVOjPGFOozrzx3VXTe0EcPZcNfFZ44O0O7T9PBTDLBBC0NtxHjI6SRuZA6h3f69tZnFcZNWLBTYoo4GZY+fNLKz66ihCKEJzscZtb1eowt/I4q5wknthT8PNpm+I+apW5s4S9gYnADHJ1OnCeyrVnvLc4m0upnALlvVOj3k7oQys+QR16D8c1x/vJeHtLaZgduAlVcU3ZFC4vXSHtPqaEWCkXNjIrhSjZfVAASWB5cIHPyrpaUyydhYXA6DfuT/Ze4d1Lq4EK9rnX+Ea+uKUIyq+bGII9G9o9yfjdawtIenuHa4APD7vwls4wFU/U0vI0aqvOIVdTJwohlJ9beJVMu7iOW8DxJ0cbSR8K4AwPdHIacwT503e7grlrHxUpDzdwB19VY/aYf7WP+kv1atThX4J8V49jJ/1HkoW4g/t0X3v5TTuI/gFM4ZrUBRYv/Xj/wCqH/7qW7/bf2/RND/df3fVc95Vxdzj/mv8zml0msLfBIrBad3iVEsbYyyJGvN2CjzOKdkeI2Fx5JuJhe8NHNOd77lekW2j0jtxwDvb9Nj35/HtqJQsOUyu3dr5KZXvAcIm7N08+ar9TlXooQvtCFZ90mS4in2fMfcnU8Hc4GdO/QMO9aqsRjIImby3V5g9TlcYzz2WN31o8MjxSDDxsVYd6nB8qca4OAI5rTrhXUIoQmG79h9ouoIeYklRT4Fhn5ZpuV2VhK4tw3jm4rmTsBCjyAH1zXmte/PO4qulN3JbUNNooQihCKEJ9u8PyF5/0j/K9XWED31OoPxR4j5rNdk37QSpKgBZDkA8uWPxqzBsbr0OohbPGY3bFaOZ7O7s/tV3AsfvcBdM8Wc4ByozjPUc092SLlZrJU01TwIHX52OyR3G4qyqXsbhJl/VJAYfeHX4gUgxg6hTmYw6N2WoYQVT7mBo3ZHGGUlWHYRoeVNneyumSB7Q8bFd/sDd1dsucQJxLvNNHIiMEcW8xMeVwwC8S8PEP0cH5ClZrHwVe2gikYXi4zjXprrdP597LO9UJdrND3o7Ff8ADz81NKztIsVXjDKqldmhs7xATGbYUc2zvs1nMkgD8YJYdpODwjQ69lKLQW2Cjsq3xVfGnaRpZZ1LZvb3IjkGHR0yMg/qsNR3EGmbEGxWi4rJ6cuZsQf2Vp9pg/ta/wDSX6tWqwr8E+K8bxkf6jyUHcQ4vofvfymnsQ/27kzhh/1DVwul4NoNnquc/wD5M11napb/APX6JDxlqrf9vqpu82yZpL6cRRO+WByFONVB58qapJ42QNzOTtZTSPqXZGkqZsPcq6Escj8MQR0bBYFvdYHkunV201U4lCWFjdbp6mwucPa92llF9odh0d2WA0lAYePJvoD507hkueHL0TWKw5J79VWKsVWIoQihC62tw0bq6HDKQQe8UiRge0tPNLjeWODhyXL2w7PUywX0Y4Vu4wWXr41AyfNSo+731T0pLS6I/lW5p5OJGH9VnlS0+ihCvHsbshJtNGPKGOSU+Q4R/PUOufkhKS7QK8TScTFjzJJ9TXmcjszi7qqw6leaSuIoQihCKEKwbF0srxv+W/yjY/jV7hI+7cVYUA+9b4j5rOdgbN+0TpEXEYOSWIzgAZPWOyrBoubLfVc/AiL7X7lfn2hs21thatIblQxYqBxZOc6kYXn1Zp27QLLPCGuqJuMG5T6JNcb/AJReC0t44F6jgE+i4GfWkmQclNZguY5p3kqnXU7SMzscsxLE9pJyfnTe5V0xgjZlGwC0H/YfdT2RZ77cVT95Lci9nQDJ6VgB1nJ0+tNu3KuKJ4+yscdgFZYvZtJwjjuI0kI0Thz5ZyM+QpQjVa7HBmOVhLeqi7vblXDSsZGMCxMQzg4Y419w9mMHJ0oaw3TlXisPDAYMxPIpRvfNGbuRoXMijg98kkkqig+8efw86S866KZh7XimAeLHXTzK0jb2zrKV0kuHYNwLhQTjHPPujPX21KGK/ZBkzW57Lzqro4ZZLybqPZNs6B1aKMlx8LYYkZ05se+okuPCTslxKTFT00TgWDVU/fNejvpT+0rjzVT9a11C4PpR4WVBXjJVE94KuO8O2JlkCo/CpRWGAM6jt515/iVTNFMWA2C0bpHWFuir81w7aszMe8k/Wqd0r3G5N02XE7pvvrD9osYrgDLR44vA4Vv8QFb7AqnNb/sPiFFxWPiQB43CzmtSs0ihCKELpBEXZUHNiFHiTgUl7g1pJSmNLnBo5qP7Zr4G8jtkPuW0KJj9ptT/AIeD51TUgu0vPMreRMDGAKgVLTqKELU/Y3bcFvf3PXhYV89T/MtUeNy5IT4JqU2andYFVyKEIoQihCKEJ/F7uyro9qyD1XH41ocLFoCe9W2FNvOwd6p+5Gwo7mSR5jiGFQz9WeeMnswpNTmNvqVrcUrHwNa2P3nKSmz4NoXaR2kZghVffOBnAPPGeZyAM/hXbBx0TXGmoqcumOZx2CYXW6VnIsyWkztPAPeVjlSRnTPCBzBGQdDXcgOyjx4nVRljp29l2yo1nHxyIo/SZR6kD8aaA1V7K7LGXdy377GvZUpYLilZRvmnRbULnkXik/lz/KaZd7y1OHHiUBb3EJzvxsW5kvkmhidwqxkEYwCrE4ySP/ZpTgSRZQcOqIG0zmSEAm6Z797NvblligA6Dh9/3gvE2To2uSMY05a114cdlHwyelgu+X3uWl1nW3thS2jKswUFgSOE5GM47KZc0haSlrI6lpMfJXfar8cFpJ+tCB6Y/rVTi3vMI6LA4kzJO4d5SuqhQAvPtAXMsMv/ABIV9Rz+or1HBJc9OqnF2/eNf1CabTPFDavz4oFGe9cA/WsX7QR5an1+atWHNEx3cltUS6rNuziaCa2bkwOPBhg+hwfOtBglRlNuhunWtEkbmHmsxniKMytzUlT4g4PzFekMcHNBHNY97cri3ovFKSUUIT/ce2DXas3wRBpGP7o0+ZHpUHEJMsJHXRWOFxZ6gd2qyvbe0jc3E055yyM/gCdB5DApqNmRgatiFBpa6ihC2vc226HYsPUZ5WkPeMkA+iLWR9oZfyjrZRqg6L3WTUJFCEUIRQhFCE620/R7Hb9sgfxSf0Faahblpgr7BGXqGeqq+4224oGmjnz0U6hWIBOMZGuNcEMeXdUlhA0WkxSkklDXxe81PYdp2Oz4Jfskpmmk5Z1IxnhyQAABkntNLu1uyrzBV1srRM3KAoex7+2srR5Vm6S6njwUyDwk5545YJyc88aVwENCdnhqKqcMLbMad1X9zbbjvbdexw38ILfhSGbqyxJ+Slf4Lc6kLDrLva1a4mhk/WQqfunP+b5U1J1WmwJ943sP8uuNvtPbEwBj6ThI0ISNQR3FhR2ylvgw2N1nnUd5UyPYu2JPinZM9suPkgNGV3VNGqwxmzL+X7pHvdsGe3EbzzCUsSPiY8PXzbt8KS5pG6nYfVxTEtiZltqnezX49mQnrikdD4Ekj5YqtxNt4Wu6FZrHostQT1sfgotUKoV23mTjsYH64pHQ+Daj6Ct77LzXjLf5ooOKMzQtd0Nl92dL0lhH2xSunk3vD/33VC9qobPD07QPzUwHQ2XCsgpKY7v3XRzoeonhPgdPripdDLw5geuicjdZyUe0Gw6K8ZgPdkAcePJvmM+den4bLnht00VBisWScnrqq1Vgq1FCE3e5+zbJvJxo8xW3T73xEfdYnyqprDnmYzkNVpMEi7LnnwWS08r9FCF8blQhfobbVsIIrW2H91Co88Af5TXn+NSZpQFBnOtkoqkUdFdQihCKEIoXUx9oUnBY20XWxUn7q6/NhWsiblhaO5ar2fjvIXdB81XNkbl3FxAs0Zj4W4sBiQ3ukj9XHMdtLEd9VdVGKwwymNwNwvNxuTep/c8X7rKflnPyoMZXWYvSu3dbxCmT7urDs15p42WfpAqZJGAWA1HLlxGu5bN1Udle6WtEcbuxb6Lt7KrXiunf/hxn1Y4HyBoiGt0nHZLQhvU/JazTyyipXtUs+O0VxzjkBPgwIPzIpEg0VxgkuWoynmFQod7ruONYkm4EQYACrnHiQTTWd1tFfuwymc8vc25PirRtaee52VbSxtI0gfhfgLZYe8pJ4eeoU+dOG5aqqnbDBXPY4DLbS/LZU642DcojSvBIqDVmYY6+/Wmi125Vyyspy7IxwueisW40vHbXcPWAsqjw5/QUxUtzwOHmqL2iiuGvHgvVZlZBTUTpLO6j/VVZR9w5PyFaT2bnyz5U3Usz072+aV7pS5S5i7UEg8Yzr8m+VaL2lg4lNm6Kuwp+rmdRf0XevOVaooBsboTXfrhms7eckcanh8cj3h6rmvQ8AqDIB3j5KLi7A6Fr+YWf1p1nEUICPalcdHBY2Y0KxmeQftSZC57x79U0Rzyvk8h5La4fFw4Gjuus8qSpyKEJ3uVYdPf2sXMNKpPgvvn5KaandljJXCto3om4rl+7C+g/rmvN8RfmnPdoq+U3clVQk0ihCKEIoQulvHxOq/rMB6nFLibneG9SugXK8e1W5zcRRj+7jz/Ef6KK1j9gFucCjtE53U/JU2C5dPgdl/dYj6GkA2V0+KN/vAHxCZ2+9F4nw3EnmQ38wNKzlRXYdTO3YFY989r9JYWitIskj4aTBHML1gcjlh86W89kKtw2myVchAsBt6p17KbHht3lxrI+PJNB8y1KjGihY5LnmDOg+au9LVJdLt4bLpraaLrZDjx5j5gVwi6kUsnCma/oVk27O8y2kbA26SsW4gzEAgYAxnhJxpnzplrraWWsrKA1Lw4PLRb+c00u/aLd5wI44z2FWJ1GRzI6j2V0yFRo8EgOpcT4LltS42pPbdI5LQSLkhFTHD3gDixpQc5C7CzD4psjdHDr/LJfuFeCO9jB+GQGM/e5f4gKS3XRScXi4tK7u1Tq6gKOyH9EkehrKysySFvQrzxwsbKbu646YKeUish8GH9cVLwyXh1LT5LrBe4PPRVvYb9Beqrcg7RP4NlDn1r0yrjE9KR1F1naZ3Bqbd9voms0ZVmU81JB8jivJntLHFp5FaA7rxSd1xet+D0aW1v1qpkcftN/TDV6T7PU3ChvzVbi77ZI/NV3Z2zpZ24YkZz14Gg8TyHnV5LMyIXcbKqigkldZgumke61wtxFHLGQrOBxDVcczqOWgPOozq6J0TnMPLZSmYfK2VrXjS+6z/2gbU+07QuJAcqHMadnDH7ox3EgnzqPTsyxhbJosLKu08uooQpOzb+SCVJom4ZI2DKe8dR7iMgjrBNJewOblKFuu0LpLmOG8i+CddR+q40ZT3jGPKvP8ZpTFNfqoM7LG6X1TqOihCKEIoQmm7EHHcp+zlj5cvnipuHx5529ydiF3Kl7133TXc0g5cZA8F90fStC83K9Gw+HhU7W91/VKaSpiKEL6F7BqaEEgare9gWHQW8UXWqAHxxr881JAsFgKmUyyueeZTCuphFCFlWy9jIm2WicDhDM6A8jkcS+mf8ADTQHaWomqXPw4PbvoD8kn35vmlvJeJQvAeAADXC8ie0nOfAikPOqnYXEI6Ztje+qaezva9yblIQzPDghlOqqoGhHZrgedLjJUPF6aBsJksA7kke8iCG9mEWgSXK45A6H5GkO0KsKMmWkbn5hXLbbCQxzr8MyK3mAARVHicWWXOOa8/rYTFKWpfBLwsrDmpBHkc1XxuyOB71FBsVD35tuC7Z1+GULIp8Rr8xnzr1bDJRLTBUeJx5KjMOdimd/JxlZRylRX8yMN/iBrzvGafg1bgrlj87Gv6hd937TpJ0HUDxHwH+uKjUUPEmA5DVPRC7lN27sGJ7l57uUBDgJGnxEADn1jr5dvOtocXjpIQwb/wA5KLPQNlmMkp05BeJdvBF6O1jEKDrwOL/z6mszVYxLM45fU7qU1zWNyxiy6bJ3kZPdmy6Hr/SH9frTdLib2G0moS2S297VZbvt7PJLYG4tSbi1OuRrJH28YHMD9b1A51tqOujmaNVNa4EKlWls8rrHGrO7nCqoySe4VOcQ0XOiUtW3d3OgsRxXSJc3LDWM6xRAjUH9d8dfV1dpzGJY4GHJEo8kwbsul/uZsy41US2bnrQmSP8AhbUDuGKbp/aIbSLjagc003O3Unt4p7fpori3f8pEyE8SSAahkPJWAxoTr1amnMRlhroewdUp+V7dFxrGqAihCK4hdba2eQ4RSx7h9eynI4nyGzBddAJ2VgW1axtp55COPoyFAPInkM95I9Kv6GjdAC525Vnh9MXzNb1Pw5rJKlL0MCwsihCKEJ/uPs3p7yMEe6h6RvBeXq2KUwXKr8Un4VOep0W3VIWJRQhFCFnftOt2ilgu4jwsDwlu8ZK58uIU3Jpqr/BnNkY+nfsdVA/3xtJsNd2YaQDBZQpz64PlrXM7eakf0upi0gksF5u9/VRClnbrBn9L3cjwUDGe8k+FcMg5LseDuc7NUPv3f5VJdiSSTkk5JPMk86bV6AAAArluttq2NuLa6dk4HJjcA4w2pBONNc8+6m5oGTNDXclm8YwuSaTiRi/VPYthxyjNvcxSd2RnzwT9Kr3YQfyOus1JQyx+8D6L5vTu7NLbQkJxSxcSkKRqh5EduMDTvNajBJjTsySlVeJUb5Y2louQkuz0f7PwOrK8Tn3WUg8D68iOQYH+IdtQPaiAPLZma8tE1QZhGWOBBBUmzv3i4uA8JbAJ68DqHZWUimfDcN0up4cWqO7knJJJPMnU+tNOcXG5KRe+6+VxCKEKXs7aLwtlDp1qfhPiKfp6mSE3afJLa8t2X2E2sDPJaW4hmm/OPz4e0R/qgnXTH9LWqxqSSMMb5p585I0UMmqM67qPqiuLi9RyFTlSQe0HB+VKa8t2K6D0XpI2c6AsT2An6UoMe46C67Ykpla7uTv+jwDtY4+XOpceHTv5WSxC4qXNYWdtrczgn9QHB/hXLGrKLC42avNyp1Ph0sp7IJSy/wDaHHGOC0hAHUzaDx4RqfM1ObkYLMCvqfAT/wAjrdwVL2ttue5OZpGbsXko8FGlcLiVe09HDAOwPNL64pKKEIoQtU9lmyuCB52Gspwv7q5+pJ9BT0YsLrKY3UZ5RGPy/Mq804qRFCEUISfe3Zn2i1ljxlscSfvLqPXl51xwuFLoZ+DO1/r4LCqjLdg31RXF1FdXEUIX1Tg5Gh7RzoXCAd01st5ruL4LiTHYx4h6NmuhxUSXD6aTUsHlondr7RrlfjSKTvKlT6g4+VL4nIqBJgVO7VpI+KaQe0WFvz1p5qVb5MopJEZ3aFDk9n3flcPMKSm9Oy3+KNkP/TP+TNNGmp3flUN2BVH6QfNdlvdktylC57TIPrTZw+lPL4lRnYPON2FdhBs08rlR/wDdX8aQcMpymThk36D6IGzrA8rtf+5HSf6VD+opBw6UfkPoV5Oz7D/4tP8AuR1z+lQ/qXf6bL+g+i8PDs1ed0vk6/gKUMLh6pQwuY/kPouEm0tkpzkZz3dIfmBiljD6Zv8A6pDMEqHbM9So8m+dhH+btmc94UfzEn5U62ngbs1TI/Z+U+9YfFQbr2kzcoYY4h3kt9Aop4OA0aFYRYDG33nE/BV/aG9F3N8c747FPAPRcVwuJVjDh1NF7rPXX5pQTr30lTQANAmO7+x3u5hEhCnBYk5wAMZ5eIrrRcqNV1TaaPOQuG1bMQzSRBuPgbh4sYyRz0yca5ocLFLp5TLEHkWvyUSuJ5FcQpOzbJppUiXm7BfDPM+QyfKlAXNk1PKIoy88gt9srVYo0jQYVFCjwAxUlYGR5e8uO5XehIRQhFCF8oQsT352X9nu5ABhH99PA8x5Nn5Uw8WK2uF1HGpxfcaFV+kKxRXEIrqEUIV8vbKO22QvHGhmmIKllBZePXQ8xhB606QA1Z6OV9RiHZPZb9P3Kjbu7tWz2TXN07xjiIDKeQBC8sHPvZ6q41otcp2sr52VPChAPcvP+59vL/6a+ibsVwA3yP4UZAdiu/1SeP8AGiPkkmz93p55pIolDmNirNnCDBIzk9RwcddJDSTZT5a6KGNsj9M2w5pjebiXkalgqSAc+jbJ9CBnyrpjKjx4xTONjceISCzsZJX6ONC76+6OenPn2UgAlWEk8cbc73WHVTX3auxztpf4f6V3I5MCvpj+cKJLs2VWVGidWb4VKkE+AI1rliE62oic0ua4WG6+X1hJCwWVGQkZAYY07a6QRulRTslF2Ouu67FmNubkL+RBxxZXnnHLOefdXcptdNGsi43Bv2k+3jsT9ht5oo40hwgbAHSOxBHE5A6iMYydTSnC40VdRTf6t7JCS7Xw8Al+292Gt7eKcyK6yEfCDgZXiGp55APVSSywupNNiDZ5XRWsQncOyobOw6e4jV7iX82rjIGR7vu8tB7xz4UuwAuoLqmaqquFE4hg3soO7O8sMaGC5t43ibm6oOL7wx73iNRXGuA3T9bh8rncWF5uOV/krjuxsK3geS7t5ekiaMhRzK65Iz90aHUd9ONaBqFT1lZNM1sEwsQdVk88xdmc82YsfEnP41HJuVro25WhvQLnQlIoQtE9lWxtXumH7Ef+c/QetOxttqs3jlVtAPE/RaTTqzqKEIoQihC+UIUDa2x4bleGZA4HI9Y8CNRXCLp6ColgdmjNln22/ZvImWtn6QfqNgP5HkflTTo+i0NNjjTpMLHqFSru0eJuGRGRuxgRTZBCu4pmSC7DdetnMgmjMgzGHQuOeV4hxadema6N9VycOMbsnvWNvGyvu0tyknuI5bYxC1IUuFPYctgctRp3U6WAm4WehxR8ULo5QS/W10o9pG11mnWKI5SEEacixxnHbgAD1pMhvspuD07oozI/d3yVl2zdW9nZW1tcRGVXUZVTg5UAk8x+kw66WSGiyq6eOaqqXyxGxBVR2pHstonaFpklA92NgSpPZkg/zU2cttFcQHEGvAkALeuil7h7dhhSWCclFl5SDOmRggkajuPjXWO0sUzitJJK5skWtuSc2e79xakz2E63KEH8mx5j7rcJb0pQBG2qhPq4ZwIqlmQ9Qlm4U5l2m8jKFZlkYqMgAkrnQ69tJZq5S8UYI6FrGm4uPTVOtp2G1umkaGdRGXYovEuQudBqvZ30sh19FAhloMjRIw3tqVVNq3F1HeQC8fieNkYfCcKWGfhHdSCTcXVtBHTvp3mAaEELQd6bGG7P2VjwzhOkibzIOO0aajvBpxwB0Wfop5ab75urb2Krey7N12VewSKVeJ308FRxjuJzSQOyQVYzysdXxStNw63zIXzYX9o2NPFzaItjyxIPqRXG6sSqr7jEWv5G37JhuI8d3Y9BMOIQuND2Ahl8ua+ApTNQo+KNfTVWePTMP8FeJdqWW1GaB8o6lugfrI7Qe/8AVPOi4doutp6rDwJW6g7j+fNUjeHdya0bEgyh+GQfCf6HuNNOaWq9o6+OpbodeiYez/bq205WRgsUgwxPIEaqT8x5iusdbRR8WpDPHmYO0Pkk23BF9ok6BuKIsShwRodSMEA4ByKS619FNpOJwWiQWNtVz2fs2WduGGNnPcNB4nkPOgAnZKlqIoRd7rK87F9mvJrqTs9xPoW/p604IuqoqnHTtCPMrQbGzSJFjjXhRRgCnbWWfkkdI4ucbkqRQkIoQihCKEIoQihC+GhCjX+z4pl4ZY1dexgD6UEXTkcz4zdhsqbtj2bRPlrdzGf1W95P6j502YxyVxT45IzSQX7+aqG0d0LyDP5MsvWYjkHxA1+VIyOCt4cSpZtzY96QxsUcHGqkHDA9RzgjnjSkbKwcGvYRyKuEm/KTAC7s4pcciNCM9nFkj1pziA7qmGDviN4JCEt23cbPeItbxyxTZGFJ9zGdes9XhXHZVJpWVrJAJSC34prsTatrPZizum6Fl+CTGmhyNcaEcjnmKU0giyi1NPUw1PHh7V9wmO7y2ezy8v21ZeJcBExrr+qCcnv5DWugNao1V9prbM4Vrcyl3s+vVa/mlcqgdZG1IAHE4ONfGuMILiVJxWJzaVjBra3wC7bQ3OnkllkjuYcO7MAJGBwzEjkO+gsPVNQ4lExjWOjOg6Ks7ybHltZFEzh2ZeIEMW0BxzOtIc0jdWtJUR1EZ4YsPCytHtGu/ftJ43AcKTlSMg+6R9T86W82sQqvCIgWyRPGh6pxZb229xaSdM6RSsjI6k4yeE4K9oOfLUUoOBChS4dPDUDhgkXuCqnuFvDFa9Ms+eCRRoBnUZB08D8qQxwCt8UopKgsdHuFF3P3hFlM7YZ42UrgYBJByp18/WuNdYp3EKI1UbQDYj+FJbyVWkdkXgUsWVc/Dk5xnupB3up0bC1ga43NrFTZ9rXVwBE0ksowAEGTnHLIA18TSruOiYbT01Oc4AB6ppszcO7lwWURL2udf4Rk+uK6Iyos+MU8fum57lctkezu3jwZSZm79E/hHPzNOCMBU1RjM8mjOyPirdbW6RqFRVRRyCgADyFLVS57nG7jddaElFCEUIRQhFCEUIRQhFCEUIRQhFCF8xQhQ7/ZMEwxLEj/ALygn151wi6eiqJYvccR5qtX/s5tX1QvEf2TkejA/WklgVjFjVQ33rHxSG79mMoz0cyN3MCp9RmkGJT48fYffafJJ7ncS9TlEH/ddfxINcMZU1mMUrtzbxCWzbv3S/Fbyj7hP0pOUqQ2up3bPChyWUg+KNx4ow+orlinxLGdnA+a4vFjmuPEUapdwdl9SE9SnyFGpQXAc13j2dKfhhkPgjf0rtiU2Z4m7uHqFNh3au3+G3l81x82xXchTDsQpm7vCaW3s/vW5oifvOP8ua7wyor8apm7Eny/dObL2YN/fTgd0a5+bf0pQjUOTH/0M9U/sPZ/Zx/ErSntdvwXA+VKDAq6XF6l+xt4Kx2llHEMRoqDsVQPpS1Xvke83cbqRQkIoQihCKEIoQihCKEIoQv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296" name="AutoShape 8" descr="data:image/jpeg;base64,/9j/4AAQSkZJRgABAQAAAQABAAD/2wCEAAkGBxQTEhUUExQWFRUXGBgaFxgYGBgcGBwdHBocHxwfGhsaHCogHhwlHRcaIjEkJSkrLi4uHB8zODMsNygtLiwBCgoKDg0OGxAQGy8kICQsLCwsLCwsLCwsLCwsLCwsLCwsLCwsLCwsLCwsLCwsLCwsLCwsLCwsLCwsLCwsLCwsLP/AABEIAOAA4QMBEQACEQEDEQH/xAAcAAACAwEBAQEAAAAAAAAAAAAABQQGBwMCAQj/xABLEAACAQMBBAcFAwkFBwIHAAABAgMABBEhBQYSMRNBUWFxgZEHIjKhsRSCwSMzQlJicpKy0SRDosLhFRZTY3OT8TTwVGR0g6Oz0v/EABsBAAEFAQEAAAAAAAAAAAAAAAACAwQFBgEH/8QAPREAAQMCBAMFBQcDBQADAQAAAQACAwQRBRIhMRNBUSJhcYGRBjKhscEUIzNCUtHwFYLhJDRDYvElcqIW/9oADAMBAAIRAxEAPwDcaEIoQihCKEIoQihC+UIXOedUHE7BR2kgD50JTWOcbNCr20N+rOPOJDIR1Rji+ei/Okl4U+LCqmT8tvFV+99p4/uoD4yNj5Ln60gyKxjwA/8AI/0SS59oV43Ixp+6n/8ARNJ4hU2PBaZu9ylc+9F4/wAVxJ5Hh/lArmcqU3DqZuzAoMm0Zm+KWQ+Lt/WuZinxTxN2aPRR3cnUknx1ridAA2XwHHLShdtddkvJBykceDsPxrtym3Qxu3AKmQ7w3SfDcSj7xP1ruYpl1DTu3YEztN/L1Ociv++i/wCXFd4jlFfg9K7YEead2XtOcfnYFPejEfJs/WlCVQZMAH5H+qsOz9/7OT4maI9ki6eq5FLDwVXTYRUx7C/grJbXSSDiR1cdqkEfKlKucxzDZwsu1CSvtCEUIRQhFCEUIRQhFCEUIRQhFCEUIXl5AASSABzJ5ULoBJsFVtrb/WsOQrGZuyPBXzYnHpmkl4Cs6fCKiXUiw7/2VM2p7Q7qTIj4YV/ZHE38TD6CmjIVcwYLAzV/aVXu7uSU5kdnPaxJ+tJJJVrHCyMWY0BSbLYlxL+bgkbv4SB6nSgNJTUlbBH7zwmj7i3oQv0Q0GeEMpb0pXDcooxelLstz420VcIpCswQRcK97l7pwTW/TXOffcrH7xXTl5ktmnWMBGqz+JYjNFPw4uQ15qp7e2W1tO8Lfon3T2qfhPp88024WKt6SoFRCJB5pfXFKV0g2VD/ALGecxr0obR/0vzoX6GnLDJdUD6mX+oiMHs9PJcth7DhfZtxcSJmRC/A3EwwAq40BwfeJ50Boy3KcqqyZla2Jh0NrhQtyNgrdzOknEEVCSVODnIA/H0pLG3KfxOsdTRhzdyVD3p2P9kuHiySoAZGOMlT240zkEeVDm2Nk/Q1QqYQ86HnZetv7vSWgjMjIekGVAJyMYzkEd/aaHNsFykrmVJcGg6JQVOAcaHkeo+FJspgcL2XS2uHjbijZkbtUkH5UApL4mPFngFWrZPtCuosCThmX9rRvJgPqKcEh5qpqMFhfqzs/JXjY2+9rPgF+ic/oyYGvc3I04HgqjqcLqIdbXHUKyg0pVyKEL7QhFCEUIRQhFCEUIXO4nVFLuQqqCWJOAAOZNCU1pc4NaNSqLt32kRrlbZOkP67ZCeQ5n5U26S2yu6bBJHdqU27uaoO1duXFwfy0rMP1eSjwUaeutNlxKv4KKGD3G+fNfdibElunKQhSQMniYAAfX0rjRddqquOmaDJzUvdXYRubsQuCFXiMvUQFOCM9RJwPWlNbc2KZr6zg0/Ebudlz3sMIuGjt0CRx+4MaliPiJJ1OumvZXHWvou4eJTDnlNydfAK+bPmnutlR/ZnKTJhCeLGeE4IJ6srg06NWqglbFT1x4ou06+qN2tj3FoZLi4naUcBBjjLyknPPxHcOuhoI3XK2ohqMscTMuu50Wa38vTTyMq4MkjEL1gsxwD360ydXLTwt4UIBN7DfyWo7d2Cxtba3jmjh6HgYsxwSVGhH3snxp8g2AWVp6ocaSRzS7Nfbv8A8KJvzsoXNqs8bJJLCMOYzkMMDiGnZ8QFceLhPYZUmnmyOBAd1VK/3YlNoLpSHUn4VDFhrg5wOo01k0urv+oxio4LhY9TsrPcxmPYQVwVLMNDodZc8j3DNL2YqthEmKXbr/4vlp7mwZO1ifnKB9K7+Rdku7FR3fsuW456CwvLnkdVU/urpj7z1xmjbpWKffVccP8ANT/hMNo2X+0oLO4UZcOqTD9nOH9GGfAmlEZrFRopfsMssTtiDb6JD7ULvjvOAa9GijA7T73rgj5UiQ6qxwWPJTl55lXe12Ii2P2I46QwsSOviPNvJiKcy6WVG+qear7QNr/weiz3cvd1buSQSkrHGhLEaEMTpzHcx8qaY260WI1xgY0x6k/JV+cKGYISVyeEnmRnQnHdSCrFhJYCd022FsZZQ0s5eOBQcusbNxEcwCFIHnSmtvqoVXWGMhkQBceV12sN55rVyLeVnhB0WVRgjwyeHyIruexSJcOjqG3kaA7uV/3e38gnwsn5GQ6YY+4T+y34HFONeCqCqwiaHVvaHdv5hW0GlqqX2hCKEIoQihCKELP/AGqbZ4UW2U6v70n7o5DzOv3abkdpZX2CUuZ5mcNtvFZlTK1CKEJtuttY21zHL+jnhf8AdOM+nPypTDYqHX03HgLee48QtR2hJb2HTXZBPTsgIXGTp+jry5sf/FPGw1WVibPV5YB+W6qm0tzorlDcbPkDA6mMnr7ATqp7mpBYDqFbQYnJTu4NUNuf83Hguns8m6P7VaXH5PK8WH93GhV+fcVoj00KTizRIWTRa8tNfBVnY+3ZrKVujfjUMQyk5RwDjI7M9o+dIDi0qzmooqqIZhY28wmu1t5bR54rlLZhKhDMCyhGIHXgHUHXOBnHoovF72USCgqWxOhc8ZT6hI949sNdzGZlC+6FCg5AA78dpJ86Q51yrCjpBSx5Ab966bB3imtOMRcOHxkMMjTrxka11riEmroYqkgvuLcwvuyd57i24hC4VWJJThBQE9gOo8jQHEbJM+HwT2zjUc+fmue2t4Z7rHTPkDkoACjvwOvvNBcTul01FDT/AIY1XR94pTaC0wnRggggHi+Li557aM5tZJFDGKjj3N19G8L/AGP7GEUITksM8R97i16udGewsufYW/aftF9eia7ib1JadIkoYxsQw4RnDcjpnkQB6V1jgFFxTDn1Ba6PcaFc9kOl3tTpHYBDIZPeIGQvwDXr0XTsBoHacuztfTUGRo1tbTv3TeDeLi2zxZ/JnMA7Mf6yD6UrN21DdQ5cO2197+eSabyxLYWdzwH37mVsdo4+foobzNKdoFFoi6rqIw7Zg+Sq26m6XTL9ouT0dsoLHOhcDn4L3+lIay+pVrX4lwzwodXH4K57O24lxbXfQoEhhRlj0xkBCScdQ5af1wHA64NlSy0r4Zo+IbucQT6rIBUe62QRQhXX2ebySJOkEjkxP7qhj8LdWCeo8seFORu5FUeLUDDEZWDUb94WsZp5ZVFCEUIRQhc55QqlmOAoJJ7AOdC61pcQBusF25tI3E8kxz77aA9SjRR6AVGcblb2kgEELY+igVxSEUIRQu9yts+8kUuzRbzcRmQ4jIGnu/CST3HhNOZhlsVStoJY6zix+6d/qq7s/aUsDcUMjRkjBIPPxB0PnSGkjZWc0EUwtILqXDsy7u24hHLKT+m2cfxNpjurtiUw6opaZuW4HgnEe4cijNxPDAO9uI+mQM+dOsp3v2CrKj2ipohp8dF7GydmR/nLmWY/8tcD1wfrUxmFzO5Kln9sGj3bfNehf7Mj+CzeQ/8AMfT5sfpUlmDv5kBVU3tdKfdJ8tF8G8tsPh2dAPFg3+Snxgzf1fD/ACoTvaipd19V9O9qdVjbD7o/pS/6Qz9XwTB9oqjv9Svg3sTrsbU/cH9KP6Qz9XwR/wD0VR3+pR/vDaN8ezovFWwf5B9abdgw5O+H+VJZ7VVLevr/AIXzp9lP8VvNF3q+fkWx8qYdg8g2sp8XthIPeJ9Lr4dg7Pk/M3pjPZKmnqeGor8NmbyVrT+18bvft8lxn3DuMZheKdf2HGfQ6fOoboXt3V3Dj1LINf3SS62dcW7AyRSRlSCGKnGRqMHkabsQrJlRBO3K1wITK43qeeSFrtFmSLPuA8AYnGrcwcY5YANKz9VGbhrYmOEBsXc90zvvaJOZcwqqQgYEbAHPiRyPhy766ZDyUaLBIwz7wnN1CsWztqJPs28lSBYTwTcYXGGYR/FyFLBuFWzU7oKyNhdm1FvVZTUda1FdQvSMQQQcEEEHsI5GgLjmgggrd92tpi5to5esrhu5ho3zqSDcLBVcBgmcw8tvBNK6o6KEIoQqf7TNpGO2ES/HM3Dgc+Hm3rovnSHmwVtg8AfNnds3VZLNGUYqw4WBIIPMEc6YK17XBwuDcLxxChdXoKew+lCTnaOa+YoslXAF1bbXckookvJkt0/VyGc+GuPTNSIqZ8hsBdZ2t9ooIBZvqVYd3F2evStDCXEK8bTSjPhwhuR0PUKmOoHx5Q61ydlmn+0ElVmNzlA8AlmwtuzTXDTSyMIoUeQoDhdBhVwNCcnrzyqzqKaOOIMYO0bDvWbp6uWWYyPdo257lVb66aWRpH1ZiSfPqHcOVWccYjYGAbKqlkMjy481wpxNooQihCKEIoQihCKEIoQukMzIcozKe1SQflSXMa7RwulNe5pu02Tyy3xuo9C4lXrWQcXz5/OocmHQP2FvBT4cUqI/zX8VJbaOz7j8/bGBj+nDy8SAPwNVk2DuGrNfgtHR+1ksdg8nz1H7rlPuQZFL2c6XC/q5CuPHXGfHFVUtM+M2IstbR+0cEw7XqP5dJJJLq1Dwt0kSuCGRgeFgRg4B05dYpjtN0Vw0U9S5sjbEjnzSuuKYihcRQhaF7J9p4aW3Y6EcaeI0b/KfI07GeSzuO0+jZh4H6LS6dWbRQhfKELH9/tsFr/KH8xwqudRxD3icH9rTyph7u0tdhVMBSnN+ffwTjdXeK1muJGuI40ll4ACQChIGOZ+Ek/h181NcCVDrqKeGICJxLRfxTu5v7iO5jh+xxFJGCrKvw45nIxoQATg9mmaWTYqvbFE6EycQ5hySzebff7PO8MMMbcGAWP62MkADsyPPNJc+xsptFhRnjEj3EX5dyre4uzTc3nHJqsZMrk9bZyM/e18jSGC5urHFZxT02Ru50Hh/4uW9e1vtNy7g+4PdT90dfmcn0rYUcAhiA5ndePV1QZpieXJMrw/Z9mxpye5Yu37i4wP5fU1HZ99Vl3JvzUh/3NGGc36nwUB26KyAHxXLkt/04zgDzYk+VPAcSoPRo+JTBPDpgObj8AktTVBU/Z+xZphlIzw9bsQqDv4mwPSo8lTFHo469ApEVLLJ7o9VLfYKro13bA9gZm/lWmhVOd7sZTxo2j3pGrx/u9I35l4p+6NxxfwtgnypX2to98FviNEn7E4+4Q7wKVSRlSVYEEcwRgjxBqU1wcLhRXNLTYrxXUlFCEUIRQhFCEUIRQhdIJmQ8SMysORUkH1FJcxrhZwulMe5hu02VwuLtr3ZUvSHilt2DZ6yo6z90sPKsziVMIn9nYreey1e50oDjrt67KgVUr0ZFCEUITHd/aBt7mKXqVhxfunRvkTXWmxUath40Dm93xW9o2QCORqSsERbRfaEKPf3QijeRuSKWPkM0JcbC94aOawFeKaXteR/mx/qajakrf8AZhj7gPkrBf7hXkfJFlHajD6Ng+maVwyq6LGKZ+hOXx/wmW7u9k9mRFdpIYuQLKeNfAn4l7vTspTXEaFRavD4antwOGboNj+xSffW0gWYSW8vSLMDIdc4ye3vOdDqMUl9r3U3DJJXRlkrbZdE72ePseymflLdHA7QpyB/hyfvCrHDIM8o9VkPaqv1LWnuH1VW2famWWOMc3ZV9TjPlWmlfkYXdAsDCziSBvVON9LrpLoxp8MQWJB4aH/Fp5VEoWZIc53NyVMxB+ebI3YaBe7zZslzcGKEZSBVi4joq8A94seQy3FSY5mQx5n7u1tzRJA+eTIzZotfku1tbQRMI4U+3XHh+RU+H6WO06eFJfJLIMzzkb8SnGRxRnLGM7vgEbTAJ/t10SR/cQji4e7P5tSOzWuQ3H4DP7j/AC6Jrf8AO/8Atb/LKAL2zXQWruO15iD6KMU/w6g7vA8Ao/FphswnxK7W9nbXBxAzwTZ9xJGyjHsVwMg+NIdJNELyAObzt+ycZHDKbREtdyvt6ruZTcZtrkcNynuxSnmSP7uQ9eepu/1Rl4NpYvdO4+oS83GJimFnjY/QqtOpBIIwRoR2Ec6sgbi4VYQRoV5rq4ihCKEIoQihCKEIoQrNuFOOneFvgnjZD440+XEPOqzFIs0WborjBKgxVI/myqVxCUdkPNWKnxBx+FZQiy9pjdnYHDmLr3Z2jysEjRnY9SjJoAJXJZmRNzPNgnq7i3xGehA7i8ef5sUvhuUE4vSA2zfApHfWMkLFJUZGHUR9OojvFIIIU2KaOZuZhuFtG5N/01lCxOSF4G8U0/DNSGm4WLxGHhVDm99/VPKUoSqntMvejsio5ysqeXxH5LSHnRWuDxZ6kHpqss2Vsia5YpCnGQMnUAAd5JpkNJ2WpqKmKBuaQ2V22TuvewAM96LdR1cRYejYX606Gkc1RVFfSSmzYs3w+SeSb22kKcEtx9pbr4UBz/COH50rMOqgtw6pkddrMvwWdbUkS8vAIIxEkjIiqFAOuhYhdM6k+AFMntO0Wkga+kpiZDci5Tv2hXYMyQJ8ECBcd5APyHD861GFxZY83X6LyLGqkyz26fM6qNuSoWWSdh7sETyeeMD8adrzdojH5jZMYcAHukP5QT5pXs26UXCSy5ID9I2NSSDxY8z9akSxkw5Gb2sosUjeKHv63Vhad7iMs5FpYqx0X4pCTqB1u2eZOnjg1XhrYXZR25O/krIvdM3M7sR93NKb3bnumK2XoIuvH5x++RufkNKlx02ueU5nfAeChyVemWIZW/E+JSapdlCRXUL6DRZdGmqfbZYz28V1+mp6GU9ZZdUbxIOp7agQDhyOh5HUfUKfOeLE2YbjQ/QrztiDpYUu15k9HOB1SAfF94YPie+uwO4chhPiPBcqGcSITjwPikVTlARQhFCEUIRQhFCEUIUnZt10Uscn6jq3odflTUzM8Zb1TsD8kjXdCpW/NtwXs2OTlXHgyg/XNYmQWdZe3YTLxKRh6aKx7DuvseyTcxKDLI5UsRnHvlRnuAHLtNLGjbquqo/tNfwXnsgfS6qsm894W4jcy57mwPQafKmy8q1GHUo0yBWjbFwbzZAuJQOlifAbGOL3wh9c+q0s6suqunYKbEOCz3SNvK6l+yS9ys0J6irr55B/lHrRGdE1j0VnNk66ei0KnbrPrM/a3d5kgi7FZz5nA+hpqUrSYDHo9/kqzsLaF1bK00AIjJAdimUyOQJxpz7eukAuCs6qGnqHCOQ68tdU8Xf8SALd2sUo7Rz9Gz9aXxOqgHBSw3heQV4upNkTIzKssEgUkKOsgaAfEuprnYKUxuJRODbhw6/yxUf2bWnFdmRvhhRnJ7DyH1Y+VETbu0S8cn4dNbmfkEn2jdGWWSQ83Yt6nT5VtYWZGBo5LxmaTiSF3Up5afktmyv1zyqg/dTU/PIqI/7yra39Iupsf3dG53Nxsom7mzFlZ5JdIIRxSHt7EHeadqpywBjPedt+6ZpIA8l7/dbqf2UbbO1WuH4j7qLpGg+FF7APIZNLggEQtz5nqkVNQZndw2CX1IUZFCEE0ITGw2HcTfm4XYHrxhfVsCo8lTDH7zlJipJpPdaU+NgLazuIZ5YhI5Ro0VuJgynrwNM8qhcUzTsfG02G5U7hNhp3skcLnUBRd0LyLhnt53CJMgwzcg45eHbr+qKdrY35myMFyPkmqCRmV8UhsHfNQNr7vT2+rrxIeUiaofPq86egq45RYb9OaYno5YdSNOo2SmpSiIoQihCKEIoQihCKEJ5vj78VlN+vDwE98Zx+NYyuZkmcO9eueyk3EpLdLfz4I3V3mSBHt7iPpLd+YGCVJ56E6jr7dNKjteALFWdfh7pXiWI2cE0DbFHvYkb9n8p6Y/1pXYUS2Kns/HRK96t6xcIsEMfRQJyXQE45aDQAdlJc6+gUygw50LjLIbvK6ezS64L5V6pEZfPHEP5aIzqk41Hmpr9CFsNPrHrPtqdDJtC4NwYugSJYn42IbJAcdHjm2ab0J1V7DxGUjBFfMSTp6apZtZhBsaFBp08mdefDlmGfJV9a4b5VJprzYi55/KFy3gt1h2XaLwr0kjcRbA4sEM2M8/0lHlXHCzQnKN7pa6Q30GncudxZRx7HSRkUyyye6xA4gOI8j+6nzosAxKZK+TES0HsgeW37qRuuOi2ZeTcjIejU92MfVz6VMw9maZo7/kqT2sqMrMo5D5qp1rl5grJvIOjtbKH/AJbSN4ucj8ar6TtzSP77KyrBkhiZ3XK43cvR2EMY5zO8reCnhXPjjPlSmNz1LnfpAASXuyUrWD8xuUhqcq9FCEVxdWjbkCKK2M1xEkQB92VgMuDyxnXPUMc9MVRVxe+bJG4nuHJaHDgyOHPK0DvPNVveLeuad3VZCsOSFVfdyudC3Xkjq5d1T6ahjjaC4drvVdVYhJK4hps3kq7ip9lXIoQrRuTtySOZISymFzgrIfdGn6J6j1Y5H51W19MxzDIB2h0Vph1U9sgjJu09VL312dZKzdE/RTD4o+FuE+Gmh8NPrTVBNORZwu3qnsRgp2nsmzuiplW6pUUIRQhFCEUIRQhWDaKcWyoG/wCHO6+TZP1rLYs20xPgvR/YyTslvcfmuns62dBM8wnjEnCgZQc9pz1+FV0YB3WkxiaWJrDGbXNlYd2rrZ11I0cdkFKqWy6prgjTQntpYynRVtXHWQsD3yb6aEr3sXaVveC4iS1SIrG2uEzrleoaYNcBBuAuVEE1MY5Hvvc9/is93auOjurd+yRPmcH5Gm27rRVjOJTuHct7xT6wiwfeqXjvLhu2Rh6HH4Uw7crdUDctMzwVgtN/pYo1ikto2RVCgHiXQDA5gj5UoPPRVsmERveXtksSplxvrY3AVbm1YhdFxwnh8MFSOXypWcHdMswuqhJMMgSvfTbtvNFbw2uRHGDoQRjQBRrz0z10l7hyUvDaOaKR75typu0l6LZFqnXI5c+fE34r6Vb4Q28l+5Yj2smzSEd9vQKponEQBzJA9dK0LjYXWMaMzgFYN/H/ALUUHKKONB5Ln/NULDh9zfqSVPxM/fWHIAKFvEcPGnVHDEvmVDH5tTtKOyXdSf2TNWbOa3oAlVSlEXuKJmYKoLMTgADJJ7hSXPDRmOgSmsLjlaNVYls4bIBrgCa45rCD7idhkPWf2f8AzUAySVOkejeZ6+CsRHHS9qTtO6dPFJ9q7XluG4pX4schyVe5R1VKhgjiFmj91EmqJJjdx/ZQqe5KOvoFdNggC67XNnJHgvG6cQyvEpGfDNNslY89k3Tj4ns94EK0QbhySxJLFKhDqrAMCOYzzGar3Ym1ryxzdirNuEvfGHscNVNbZs5QQ38Luo0juI/eePx4dWXxH+jHGjDs9O63Vp5p/gSFuSobccnDcKr7b2I9uQSQ8bfBIuqnu7m7qsaeqZNpseirKmkfBqdQdildSgoiKEIoQihCKEK02sfFse4/YmVh5cP4E1nMYH3nktz7IPIkHiQl+4O1kt7rMp4UdChJ5Akggnu0x51TsIBW4xWmdND2NSDdWqxsbXZrSXX2gS8SsI4wVyQSDgYJzyGvKlgBut1UyzVFc1sGS1tyotrtrZ1qs01uXaWUH8mc6EnONRgDJ55PKjM0apx9LWzlkUgGVvNZ9E+GB7CD6HNM81o3tuwjuW5/7XHdUhYXgLEr+TM0jdsjn/ETTB3W2hZ9y1ndZXbZW+l7O3DHaxzHrwrYHic4HnTgeTyVJUYZSwi7pCFajLFHHx38drETyUYY/NdT3DNL05qqyySPy05cVmW+O0beaUG2j4EVcH3QvEcnXHhjnTLyCdFpsOhmijImNyfOysO/w4IrKL9WIkjyUfga0WDt0cfBeXe0Ty6UeJVc2DFxXMC9ssefDiGflVnUm0Lj3FUdK3NMwd4+ak71HjvZu+Th9ML+FN0nZp2+CerO1VO8Vx3kbN1N3Pj+EAfhS6QWhamqv8YpbUhR1Yt0ttLA/ALcSPIeHjViJBnTC9XX1YqvrqcyDNmsBy5KyoKkROy5bk6X5qxXu19nW0jqLfpJASGOA3vdeWckk5qDHT1UzQc1h6KwkqaSBxAbc8/4V32BvNHdT9D9mREKscnBOnVjhAGma5UUkkEefOSUqmrY6iXh5AAq9YblyzTSADo4VkdQzDUhWI90dfLnyqY7EWRxjm6ygx4ZJLIeTbqbtLePZmyXMQjeW4XGfdy2o0998KND+jUAmoqdSbBX1PQRRDsjXqulh7RNm7Qj6G5zAzdUuAue1ZB7oPjimxBNA7MzXwT01O2VuVwXHfMXVrsnNvMym3lXEkZ0eJjga8tOMea0prmSz3cN/mm6OIxMyO5fLksoO/O0f/jJv4h/Spv2eL9KmWCtNht6W9tizyu0kZVZ0zoR+hLwjTX4WwPiAP6VPUzWRvy2Hcfos9jFO9vbaTbmFwqxWeTfdrYhupSvFwoqlnfsH9T+BqHWVYp48xUyipDUPtsBunh2ZYLoFnk7ywXNZOT2pcD2R/PNW4w6mGmpXk7PsP8Ahzj74/GkD2qf0+SDQU3Qr5/sqw/+YHmhpwe1Z5hJ/ptP3pybSBdmXawFyOBmbjxnIUHq6tK67EPtt39FfYLDHBMwM/UFQt1NnpPdRxSZ4G4s4ODopI18qYYLnVbnEJnwwF7N1Z7vZ+xoXZHaXiUkMPyp1+6KcIYN1UxTYnI0OZax8FyzsQf8Vv8Avf6UdhOf/K87f/lUu84eN+j+Dibg5/Dk8PPXlimzurtmbhjNvbVWr/a57aXmVZ9kb0VctJEE6tKOKMPlwOsZ1FIFr6qfK15iLWaG2i0qHfiwCcCdJCuMDhjAx4YzT2dqzLsJrM2Z1j5pHcW+ypmLNdz8R63LE/4kpJDTzU2N+IRDK2MeQH0VW2vaQrP0cEhlj90BzjXOM8h1ZpBAB0VrTySuhzSix10Vr9pzf2iMdkQ+ZP8AStPhI+7J715BjZvMAlG5qZvYO5ifRTUmuNoHKFh4vUNXKf3r5u+5I9ZcV1ulMP8A6/RJdrVf3fVct4f/AFU//Vk/mNOUv4LfAJuq/Gd4lL6fTCsW76CCKS8Yar+TgB65CMFvuj8ar6omSQQN8T4KxpWiKMzu8G+KrzMSck5J1J7angAaBV5NzcqbsXaTW0yzKASvFoeRypGvrnypqeETMLCnqecwSB45Kde72XcjAmUrgghU91dDnq1I8SaYZQQsFrX8U+/EZ3m9/IKL7XrAXFvb7SjHMCKbHUdeHPg3Eue9ar6cGKR0LvJayknE0QcOayqpu6kphZ7buIonhSVxFIpV4ycoQf2ToD3jBpDo2uOa2q5ZL6Wuplu/tg2s6ygcS4KyJ1PG3xqfEcuwgGkSMzDTfqkSMa9pa7ZbG+6Nupy90VVgGVOjPGFOozrzx3VXTe0EcPZcNfFZ44O0O7T9PBTDLBBC0NtxHjI6SRuZA6h3f69tZnFcZNWLBTYoo4GZY+fNLKz66ihCKEJzscZtb1eowt/I4q5wknthT8PNpm+I+apW5s4S9gYnADHJ1OnCeyrVnvLc4m0upnALlvVOj3k7oQys+QR16D8c1x/vJeHtLaZgduAlVcU3ZFC4vXSHtPqaEWCkXNjIrhSjZfVAASWB5cIHPyrpaUyydhYXA6DfuT/Ze4d1Lq4EK9rnX+Ea+uKUIyq+bGII9G9o9yfjdawtIenuHa4APD7vwls4wFU/U0vI0aqvOIVdTJwohlJ9beJVMu7iOW8DxJ0cbSR8K4AwPdHIacwT503e7grlrHxUpDzdwB19VY/aYf7WP+kv1atThX4J8V49jJ/1HkoW4g/t0X3v5TTuI/gFM4ZrUBRYv/Xj/wCqH/7qW7/bf2/RND/df3fVc95Vxdzj/mv8zml0msLfBIrBad3iVEsbYyyJGvN2CjzOKdkeI2Fx5JuJhe8NHNOd77lekW2j0jtxwDvb9Nj35/HtqJQsOUyu3dr5KZXvAcIm7N08+ar9TlXooQvtCFZ90mS4in2fMfcnU8Hc4GdO/QMO9aqsRjIImby3V5g9TlcYzz2WN31o8MjxSDDxsVYd6nB8qca4OAI5rTrhXUIoQmG79h9ouoIeYklRT4Fhn5ZpuV2VhK4tw3jm4rmTsBCjyAH1zXmte/PO4qulN3JbUNNooQihCKEJ9u8PyF5/0j/K9XWED31OoPxR4j5rNdk37QSpKgBZDkA8uWPxqzBsbr0OohbPGY3bFaOZ7O7s/tV3AsfvcBdM8Wc4ByozjPUc092SLlZrJU01TwIHX52OyR3G4qyqXsbhJl/VJAYfeHX4gUgxg6hTmYw6N2WoYQVT7mBo3ZHGGUlWHYRoeVNneyumSB7Q8bFd/sDd1dsucQJxLvNNHIiMEcW8xMeVwwC8S8PEP0cH5ClZrHwVe2gikYXi4zjXprrdP597LO9UJdrND3o7Ff8ADz81NKztIsVXjDKqldmhs7xATGbYUc2zvs1nMkgD8YJYdpODwjQ69lKLQW2Cjsq3xVfGnaRpZZ1LZvb3IjkGHR0yMg/qsNR3EGmbEGxWi4rJ6cuZsQf2Vp9pg/ta/wDSX6tWqwr8E+K8bxkf6jyUHcQ4vofvfymnsQ/27kzhh/1DVwul4NoNnquc/wD5M11napb/APX6JDxlqrf9vqpu82yZpL6cRRO+WByFONVB58qapJ42QNzOTtZTSPqXZGkqZsPcq6Escj8MQR0bBYFvdYHkunV201U4lCWFjdbp6mwucPa92llF9odh0d2WA0lAYePJvoD507hkueHL0TWKw5J79VWKsVWIoQihC62tw0bq6HDKQQe8UiRge0tPNLjeWODhyXL2w7PUywX0Y4Vu4wWXr41AyfNSo+731T0pLS6I/lW5p5OJGH9VnlS0+ihCvHsbshJtNGPKGOSU+Q4R/PUOufkhKS7QK8TScTFjzJJ9TXmcjszi7qqw6leaSuIoQihCKEKwbF0srxv+W/yjY/jV7hI+7cVYUA+9b4j5rOdgbN+0TpEXEYOSWIzgAZPWOyrBoubLfVc/AiL7X7lfn2hs21thatIblQxYqBxZOc6kYXn1Zp27QLLPCGuqJuMG5T6JNcb/AJReC0t44F6jgE+i4GfWkmQclNZguY5p3kqnXU7SMzscsxLE9pJyfnTe5V0xgjZlGwC0H/YfdT2RZ77cVT95Lci9nQDJ6VgB1nJ0+tNu3KuKJ4+yscdgFZYvZtJwjjuI0kI0Thz5ZyM+QpQjVa7HBmOVhLeqi7vblXDSsZGMCxMQzg4Y419w9mMHJ0oaw3TlXisPDAYMxPIpRvfNGbuRoXMijg98kkkqig+8efw86S866KZh7XimAeLHXTzK0jb2zrKV0kuHYNwLhQTjHPPujPX21KGK/ZBkzW57Lzqro4ZZLybqPZNs6B1aKMlx8LYYkZ05se+okuPCTslxKTFT00TgWDVU/fNejvpT+0rjzVT9a11C4PpR4WVBXjJVE94KuO8O2JlkCo/CpRWGAM6jt515/iVTNFMWA2C0bpHWFuir81w7aszMe8k/Wqd0r3G5N02XE7pvvrD9osYrgDLR44vA4Vv8QFb7AqnNb/sPiFFxWPiQB43CzmtSs0ihCKELpBEXZUHNiFHiTgUl7g1pJSmNLnBo5qP7Zr4G8jtkPuW0KJj9ptT/AIeD51TUgu0vPMreRMDGAKgVLTqKELU/Y3bcFvf3PXhYV89T/MtUeNy5IT4JqU2andYFVyKEIoQihCKEJ/F7uyro9qyD1XH41ocLFoCe9W2FNvOwd6p+5Gwo7mSR5jiGFQz9WeeMnswpNTmNvqVrcUrHwNa2P3nKSmz4NoXaR2kZghVffOBnAPPGeZyAM/hXbBx0TXGmoqcumOZx2CYXW6VnIsyWkztPAPeVjlSRnTPCBzBGQdDXcgOyjx4nVRljp29l2yo1nHxyIo/SZR6kD8aaA1V7K7LGXdy377GvZUpYLilZRvmnRbULnkXik/lz/KaZd7y1OHHiUBb3EJzvxsW5kvkmhidwqxkEYwCrE4ySP/ZpTgSRZQcOqIG0zmSEAm6Z797NvblligA6Dh9/3gvE2To2uSMY05a114cdlHwyelgu+X3uWl1nW3thS2jKswUFgSOE5GM47KZc0haSlrI6lpMfJXfar8cFpJ+tCB6Y/rVTi3vMI6LA4kzJO4d5SuqhQAvPtAXMsMv/ABIV9Rz+or1HBJc9OqnF2/eNf1CabTPFDavz4oFGe9cA/WsX7QR5an1+atWHNEx3cltUS6rNuziaCa2bkwOPBhg+hwfOtBglRlNuhunWtEkbmHmsxniKMytzUlT4g4PzFekMcHNBHNY97cri3ovFKSUUIT/ce2DXas3wRBpGP7o0+ZHpUHEJMsJHXRWOFxZ6gd2qyvbe0jc3E055yyM/gCdB5DApqNmRgatiFBpa6ihC2vc226HYsPUZ5WkPeMkA+iLWR9oZfyjrZRqg6L3WTUJFCEUIRQhFCE620/R7Hb9sgfxSf0Faahblpgr7BGXqGeqq+4224oGmjnz0U6hWIBOMZGuNcEMeXdUlhA0WkxSkklDXxe81PYdp2Oz4Jfskpmmk5Z1IxnhyQAABkntNLu1uyrzBV1srRM3KAoex7+2srR5Vm6S6njwUyDwk5545YJyc88aVwENCdnhqKqcMLbMad1X9zbbjvbdexw38ILfhSGbqyxJ+Slf4Lc6kLDrLva1a4mhk/WQqfunP+b5U1J1WmwJ943sP8uuNvtPbEwBj6ThI0ISNQR3FhR2ylvgw2N1nnUd5UyPYu2JPinZM9suPkgNGV3VNGqwxmzL+X7pHvdsGe3EbzzCUsSPiY8PXzbt8KS5pG6nYfVxTEtiZltqnezX49mQnrikdD4Ekj5YqtxNt4Wu6FZrHostQT1sfgotUKoV23mTjsYH64pHQ+Daj6Ct77LzXjLf5ooOKMzQtd0Nl92dL0lhH2xSunk3vD/33VC9qobPD07QPzUwHQ2XCsgpKY7v3XRzoeonhPgdPripdDLw5geuicjdZyUe0Gw6K8ZgPdkAcePJvmM+den4bLnht00VBisWScnrqq1Vgq1FCE3e5+zbJvJxo8xW3T73xEfdYnyqprDnmYzkNVpMEi7LnnwWS08r9FCF8blQhfobbVsIIrW2H91Co88Af5TXn+NSZpQFBnOtkoqkUdFdQihCKEIoXUx9oUnBY20XWxUn7q6/NhWsiblhaO5ar2fjvIXdB81XNkbl3FxAs0Zj4W4sBiQ3ukj9XHMdtLEd9VdVGKwwymNwNwvNxuTep/c8X7rKflnPyoMZXWYvSu3dbxCmT7urDs15p42WfpAqZJGAWA1HLlxGu5bN1Udle6WtEcbuxb6Lt7KrXiunf/hxn1Y4HyBoiGt0nHZLQhvU/JazTyyipXtUs+O0VxzjkBPgwIPzIpEg0VxgkuWoynmFQod7ruONYkm4EQYACrnHiQTTWd1tFfuwymc8vc25PirRtaee52VbSxtI0gfhfgLZYe8pJ4eeoU+dOG5aqqnbDBXPY4DLbS/LZU642DcojSvBIqDVmYY6+/Wmi125Vyyspy7IxwueisW40vHbXcPWAsqjw5/QUxUtzwOHmqL2iiuGvHgvVZlZBTUTpLO6j/VVZR9w5PyFaT2bnyz5U3Usz072+aV7pS5S5i7UEg8Yzr8m+VaL2lg4lNm6Kuwp+rmdRf0XevOVaooBsboTXfrhms7eckcanh8cj3h6rmvQ8AqDIB3j5KLi7A6Fr+YWf1p1nEUICPalcdHBY2Y0KxmeQftSZC57x79U0Rzyvk8h5La4fFw4Gjuus8qSpyKEJ3uVYdPf2sXMNKpPgvvn5KaandljJXCto3om4rl+7C+g/rmvN8RfmnPdoq+U3clVQk0ihCKEIoQulvHxOq/rMB6nFLibneG9SugXK8e1W5zcRRj+7jz/Ef6KK1j9gFucCjtE53U/JU2C5dPgdl/dYj6GkA2V0+KN/vAHxCZ2+9F4nw3EnmQ38wNKzlRXYdTO3YFY989r9JYWitIskj4aTBHML1gcjlh86W89kKtw2myVchAsBt6p17KbHht3lxrI+PJNB8y1KjGihY5LnmDOg+au9LVJdLt4bLpraaLrZDjx5j5gVwi6kUsnCma/oVk27O8y2kbA26SsW4gzEAgYAxnhJxpnzplrraWWsrKA1Lw4PLRb+c00u/aLd5wI44z2FWJ1GRzI6j2V0yFRo8EgOpcT4LltS42pPbdI5LQSLkhFTHD3gDixpQc5C7CzD4psjdHDr/LJfuFeCO9jB+GQGM/e5f4gKS3XRScXi4tK7u1Tq6gKOyH9EkehrKysySFvQrzxwsbKbu646YKeUish8GH9cVLwyXh1LT5LrBe4PPRVvYb9Beqrcg7RP4NlDn1r0yrjE9KR1F1naZ3Bqbd9voms0ZVmU81JB8jivJntLHFp5FaA7rxSd1xet+D0aW1v1qpkcftN/TDV6T7PU3ChvzVbi77ZI/NV3Z2zpZ24YkZz14Gg8TyHnV5LMyIXcbKqigkldZgumke61wtxFHLGQrOBxDVcczqOWgPOozq6J0TnMPLZSmYfK2VrXjS+6z/2gbU+07QuJAcqHMadnDH7ox3EgnzqPTsyxhbJosLKu08uooQpOzb+SCVJom4ZI2DKe8dR7iMgjrBNJewOblKFuu0LpLmOG8i+CddR+q40ZT3jGPKvP8ZpTFNfqoM7LG6X1TqOihCKEIoQmm7EHHcp+zlj5cvnipuHx5529ydiF3Kl7133TXc0g5cZA8F90fStC83K9Gw+HhU7W91/VKaSpiKEL6F7BqaEEgare9gWHQW8UXWqAHxxr881JAsFgKmUyyueeZTCuphFCFlWy9jIm2WicDhDM6A8jkcS+mf8ADTQHaWomqXPw4PbvoD8kn35vmlvJeJQvAeAADXC8ie0nOfAikPOqnYXEI6Ztje+qaezva9yblIQzPDghlOqqoGhHZrgedLjJUPF6aBsJksA7kke8iCG9mEWgSXK45A6H5GkO0KsKMmWkbn5hXLbbCQxzr8MyK3mAARVHicWWXOOa8/rYTFKWpfBLwsrDmpBHkc1XxuyOB71FBsVD35tuC7Z1+GULIp8Rr8xnzr1bDJRLTBUeJx5KjMOdimd/JxlZRylRX8yMN/iBrzvGafg1bgrlj87Gv6hd937TpJ0HUDxHwH+uKjUUPEmA5DVPRC7lN27sGJ7l57uUBDgJGnxEADn1jr5dvOtocXjpIQwb/wA5KLPQNlmMkp05BeJdvBF6O1jEKDrwOL/z6mszVYxLM45fU7qU1zWNyxiy6bJ3kZPdmy6Hr/SH9frTdLib2G0moS2S297VZbvt7PJLYG4tSbi1OuRrJH28YHMD9b1A51tqOujmaNVNa4EKlWls8rrHGrO7nCqoySe4VOcQ0XOiUtW3d3OgsRxXSJc3LDWM6xRAjUH9d8dfV1dpzGJY4GHJEo8kwbsul/uZsy41US2bnrQmSP8AhbUDuGKbp/aIbSLjagc003O3Unt4p7fpori3f8pEyE8SSAahkPJWAxoTr1amnMRlhroewdUp+V7dFxrGqAihCK4hdba2eQ4RSx7h9eynI4nyGzBddAJ2VgW1axtp55COPoyFAPInkM95I9Kv6GjdAC525Vnh9MXzNb1Pw5rJKlL0MCwsihCKEJ/uPs3p7yMEe6h6RvBeXq2KUwXKr8Un4VOep0W3VIWJRQhFCFnftOt2ilgu4jwsDwlu8ZK58uIU3Jpqr/BnNkY+nfsdVA/3xtJsNd2YaQDBZQpz64PlrXM7eakf0upi0gksF5u9/VRClnbrBn9L3cjwUDGe8k+FcMg5LseDuc7NUPv3f5VJdiSSTkk5JPMk86bV6AAAArluttq2NuLa6dk4HJjcA4w2pBONNc8+6m5oGTNDXclm8YwuSaTiRi/VPYthxyjNvcxSd2RnzwT9Kr3YQfyOus1JQyx+8D6L5vTu7NLbQkJxSxcSkKRqh5EduMDTvNajBJjTsySlVeJUb5Y2louQkuz0f7PwOrK8Tn3WUg8D68iOQYH+IdtQPaiAPLZma8tE1QZhGWOBBBUmzv3i4uA8JbAJ68DqHZWUimfDcN0up4cWqO7knJJJPMnU+tNOcXG5KRe+6+VxCKEKXs7aLwtlDp1qfhPiKfp6mSE3afJLa8t2X2E2sDPJaW4hmm/OPz4e0R/qgnXTH9LWqxqSSMMb5p585I0UMmqM67qPqiuLi9RyFTlSQe0HB+VKa8t2K6D0XpI2c6AsT2An6UoMe46C67Ykpla7uTv+jwDtY4+XOpceHTv5WSxC4qXNYWdtrczgn9QHB/hXLGrKLC42avNyp1Ph0sp7IJSy/wDaHHGOC0hAHUzaDx4RqfM1ObkYLMCvqfAT/wAjrdwVL2ttue5OZpGbsXko8FGlcLiVe09HDAOwPNL64pKKEIoQtU9lmyuCB52Gspwv7q5+pJ9BT0YsLrKY3UZ5RGPy/Mq804qRFCEUISfe3Zn2i1ljxlscSfvLqPXl51xwuFLoZ+DO1/r4LCqjLdg31RXF1FdXEUIX1Tg5Gh7RzoXCAd01st5ruL4LiTHYx4h6NmuhxUSXD6aTUsHlondr7RrlfjSKTvKlT6g4+VL4nIqBJgVO7VpI+KaQe0WFvz1p5qVb5MopJEZ3aFDk9n3flcPMKSm9Oy3+KNkP/TP+TNNGmp3flUN2BVH6QfNdlvdktylC57TIPrTZw+lPL4lRnYPON2FdhBs08rlR/wDdX8aQcMpymThk36D6IGzrA8rtf+5HSf6VD+opBw6UfkPoV5Oz7D/4tP8AuR1z+lQ/qXf6bL+g+i8PDs1ed0vk6/gKUMLh6pQwuY/kPouEm0tkpzkZz3dIfmBiljD6Zv8A6pDMEqHbM9So8m+dhH+btmc94UfzEn5U62ngbs1TI/Z+U+9YfFQbr2kzcoYY4h3kt9Aop4OA0aFYRYDG33nE/BV/aG9F3N8c747FPAPRcVwuJVjDh1NF7rPXX5pQTr30lTQANAmO7+x3u5hEhCnBYk5wAMZ5eIrrRcqNV1TaaPOQuG1bMQzSRBuPgbh4sYyRz0yca5ocLFLp5TLEHkWvyUSuJ5FcQpOzbJppUiXm7BfDPM+QyfKlAXNk1PKIoy88gt9srVYo0jQYVFCjwAxUlYGR5e8uO5XehIRQhFCF8oQsT352X9nu5ABhH99PA8x5Nn5Uw8WK2uF1HGpxfcaFV+kKxRXEIrqEUIV8vbKO22QvHGhmmIKllBZePXQ8xhB606QA1Z6OV9RiHZPZb9P3Kjbu7tWz2TXN07xjiIDKeQBC8sHPvZ6q41otcp2sr52VPChAPcvP+59vL/6a+ibsVwA3yP4UZAdiu/1SeP8AGiPkkmz93p55pIolDmNirNnCDBIzk9RwcddJDSTZT5a6KGNsj9M2w5pjebiXkalgqSAc+jbJ9CBnyrpjKjx4xTONjceISCzsZJX6ONC76+6OenPn2UgAlWEk8cbc73WHVTX3auxztpf4f6V3I5MCvpj+cKJLs2VWVGidWb4VKkE+AI1rliE62oic0ua4WG6+X1hJCwWVGQkZAYY07a6QRulRTslF2Ouu67FmNubkL+RBxxZXnnHLOefdXcptdNGsi43Bv2k+3jsT9ht5oo40hwgbAHSOxBHE5A6iMYydTSnC40VdRTf6t7JCS7Xw8Al+292Gt7eKcyK6yEfCDgZXiGp55APVSSywupNNiDZ5XRWsQncOyobOw6e4jV7iX82rjIGR7vu8tB7xz4UuwAuoLqmaqquFE4hg3soO7O8sMaGC5t43ibm6oOL7wx73iNRXGuA3T9bh8rncWF5uOV/krjuxsK3geS7t5ekiaMhRzK65Iz90aHUd9ONaBqFT1lZNM1sEwsQdVk88xdmc82YsfEnP41HJuVro25WhvQLnQlIoQtE9lWxtXumH7Ef+c/QetOxttqs3jlVtAPE/RaTTqzqKEIoQihC+UIUDa2x4bleGZA4HI9Y8CNRXCLp6ColgdmjNln22/ZvImWtn6QfqNgP5HkflTTo+i0NNjjTpMLHqFSru0eJuGRGRuxgRTZBCu4pmSC7DdetnMgmjMgzGHQuOeV4hxadema6N9VycOMbsnvWNvGyvu0tyknuI5bYxC1IUuFPYctgctRp3U6WAm4WehxR8ULo5QS/W10o9pG11mnWKI5SEEacixxnHbgAD1pMhvspuD07oozI/d3yVl2zdW9nZW1tcRGVXUZVTg5UAk8x+kw66WSGiyq6eOaqqXyxGxBVR2pHstonaFpklA92NgSpPZkg/zU2cttFcQHEGvAkALeuil7h7dhhSWCclFl5SDOmRggkajuPjXWO0sUzitJJK5skWtuSc2e79xakz2E63KEH8mx5j7rcJb0pQBG2qhPq4ZwIqlmQ9Qlm4U5l2m8jKFZlkYqMgAkrnQ69tJZq5S8UYI6FrGm4uPTVOtp2G1umkaGdRGXYovEuQudBqvZ30sh19FAhloMjRIw3tqVVNq3F1HeQC8fieNkYfCcKWGfhHdSCTcXVtBHTvp3mAaEELQd6bGG7P2VjwzhOkibzIOO0aajvBpxwB0Wfop5ab75urb2Krey7N12VewSKVeJ308FRxjuJzSQOyQVYzysdXxStNw63zIXzYX9o2NPFzaItjyxIPqRXG6sSqr7jEWv5G37JhuI8d3Y9BMOIQuND2Ahl8ua+ApTNQo+KNfTVWePTMP8FeJdqWW1GaB8o6lugfrI7Qe/8AVPOi4doutp6rDwJW6g7j+fNUjeHdya0bEgyh+GQfCf6HuNNOaWq9o6+OpbodeiYez/bq205WRgsUgwxPIEaqT8x5iusdbRR8WpDPHmYO0Pkk23BF9ok6BuKIsShwRodSMEA4ByKS619FNpOJwWiQWNtVz2fs2WduGGNnPcNB4nkPOgAnZKlqIoRd7rK87F9mvJrqTs9xPoW/p604IuqoqnHTtCPMrQbGzSJFjjXhRRgCnbWWfkkdI4ucbkqRQkIoQihCKEIoQihC+GhCjX+z4pl4ZY1dexgD6UEXTkcz4zdhsqbtj2bRPlrdzGf1W95P6j502YxyVxT45IzSQX7+aqG0d0LyDP5MsvWYjkHxA1+VIyOCt4cSpZtzY96QxsUcHGqkHDA9RzgjnjSkbKwcGvYRyKuEm/KTAC7s4pcciNCM9nFkj1pziA7qmGDviN4JCEt23cbPeItbxyxTZGFJ9zGdes9XhXHZVJpWVrJAJSC34prsTatrPZizum6Fl+CTGmhyNcaEcjnmKU0giyi1NPUw1PHh7V9wmO7y2ezy8v21ZeJcBExrr+qCcnv5DWugNao1V9prbM4Vrcyl3s+vVa/mlcqgdZG1IAHE4ONfGuMILiVJxWJzaVjBra3wC7bQ3OnkllkjuYcO7MAJGBwzEjkO+gsPVNQ4lExjWOjOg6Ks7ybHltZFEzh2ZeIEMW0BxzOtIc0jdWtJUR1EZ4YsPCytHtGu/ftJ43AcKTlSMg+6R9T86W82sQqvCIgWyRPGh6pxZb229xaSdM6RSsjI6k4yeE4K9oOfLUUoOBChS4dPDUDhgkXuCqnuFvDFa9Ms+eCRRoBnUZB08D8qQxwCt8UopKgsdHuFF3P3hFlM7YZ42UrgYBJByp18/WuNdYp3EKI1UbQDYj+FJbyVWkdkXgUsWVc/Dk5xnupB3up0bC1ga43NrFTZ9rXVwBE0ksowAEGTnHLIA18TSruOiYbT01Oc4AB6ppszcO7lwWURL2udf4Rk+uK6Iyos+MU8fum57lctkezu3jwZSZm79E/hHPzNOCMBU1RjM8mjOyPirdbW6RqFRVRRyCgADyFLVS57nG7jddaElFCEUIRQhFCEUIRQhFCEUIRQhFCF8xQhQ7/ZMEwxLEj/ALygn151wi6eiqJYvccR5qtX/s5tX1QvEf2TkejA/WklgVjFjVQ33rHxSG79mMoz0cyN3MCp9RmkGJT48fYffafJJ7ncS9TlEH/ddfxINcMZU1mMUrtzbxCWzbv3S/Fbyj7hP0pOUqQ2up3bPChyWUg+KNx4ow+orlinxLGdnA+a4vFjmuPEUapdwdl9SE9SnyFGpQXAc13j2dKfhhkPgjf0rtiU2Z4m7uHqFNh3au3+G3l81x82xXchTDsQpm7vCaW3s/vW5oifvOP8ua7wyor8apm7Eny/dObL2YN/fTgd0a5+bf0pQjUOTH/0M9U/sPZ/Zx/ErSntdvwXA+VKDAq6XF6l+xt4Kx2llHEMRoqDsVQPpS1Xvke83cbqRQkIoQihCKEIoQihCKEIoQv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0A87141-8CA8-44CE-A020-6BD3D4530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682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171E58-A125-4A7C-8168-2CEF2819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Vytěžený uranový důl Rožná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B5FFB58E-B0AE-4F1C-93BD-9745E5A7C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6" y="1600200"/>
            <a:ext cx="7220867" cy="4525963"/>
          </a:xfrm>
        </p:spPr>
      </p:pic>
    </p:spTree>
    <p:extLst>
      <p:ext uri="{BB962C8B-B14F-4D97-AF65-F5344CB8AC3E}">
        <p14:creationId xmlns:p14="http://schemas.microsoft.com/office/powerpoint/2010/main" val="284825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5D9452A4-3A02-4756-84E3-7E159A4A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026"/>
            <a:ext cx="9144000" cy="3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E0B0D20-C63B-44A3-BC29-26224EA20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7670"/>
            <a:ext cx="7901525" cy="61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F7E8E8F-AAB6-4E79-BF44-60FA8A81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Kaolinový důl - Kaznějov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3CDA1FAF-AB9F-4C61-B8BE-E1E6DE2B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0"/>
            <a:ext cx="8286998" cy="4143499"/>
          </a:xfrm>
        </p:spPr>
      </p:pic>
    </p:spTree>
    <p:extLst>
      <p:ext uri="{BB962C8B-B14F-4D97-AF65-F5344CB8AC3E}">
        <p14:creationId xmlns:p14="http://schemas.microsoft.com/office/powerpoint/2010/main" val="406478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2020073-3BAA-47C9-ABA2-8F03E434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 a výroba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8D9CB44-514B-4173-8937-80130A11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/>
              <a:t>ČR má dlouhou tradici především těžkého průmyslu -zejména hutnictví a strojírenství související se zásobami nerostných surovin. Velký význam pro hospodářství má také automobilový průmysl, dále gumárenský, zbrojařský, energetický, </a:t>
            </a:r>
            <a:r>
              <a:rPr lang="cs-CZ" sz="2800" dirty="0" err="1"/>
              <a:t>chemickýa</a:t>
            </a:r>
            <a:r>
              <a:rPr lang="cs-CZ" sz="2800" dirty="0"/>
              <a:t> spotřební průmysl a další tradiční odvětví, jako například průmysl sklářský a další obory.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7165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43F972-AFE3-4097-B15D-EF2CA0EFD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ČR se řadí mezi hospodářsky vyspělé země Evropy a světa</a:t>
            </a:r>
          </a:p>
          <a:p>
            <a:r>
              <a:rPr lang="cs-CZ" dirty="0"/>
              <a:t>Současný stav je výsledkem dlouhodobého historického vývoje</a:t>
            </a:r>
          </a:p>
          <a:p>
            <a:r>
              <a:rPr lang="cs-CZ" dirty="0"/>
              <a:t>Na rozvoji hospodářství státu se podílí všechny sektory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92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DAFE1D5C-C1CE-4814-888E-58B83B27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" y="1196751"/>
            <a:ext cx="8977138" cy="436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3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055B66A4-FCB0-4FE3-A499-8C1113A1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2278280"/>
            <a:ext cx="8855207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92286B-5194-4F29-8D48-B8F5D363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Druhy elektráren a energetických zdrojů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983CD53-9208-48E8-988A-4F5CF4DE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Jaké máme 2 druhy energetických zdrojů?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Obnovitelné a neobnovitelné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Jaké máme druhy elektráren? </a:t>
            </a:r>
          </a:p>
          <a:p>
            <a:r>
              <a:rPr lang="cs-CZ" dirty="0"/>
              <a:t>Tepelné, jaderné, vodní, větrné, solární, na biomasu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4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Energetický průmysl</a:t>
            </a:r>
            <a:endParaRPr lang="cs-CZ" sz="2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patří mezi nejdůležitější odvětví hospodářství, zabývá se výrobou elektrické energie a tepla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i="1" dirty="0"/>
              <a:t> </a:t>
            </a: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Největší podíl na výrobě elektrické energie mají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 </a:t>
            </a:r>
            <a:r>
              <a:rPr lang="cs-CZ" sz="2400" b="1" dirty="0"/>
              <a:t>tepelné elektrárny</a:t>
            </a:r>
            <a:r>
              <a:rPr lang="cs-CZ" sz="2400" dirty="0"/>
              <a:t> (62 % ),  </a:t>
            </a:r>
            <a:r>
              <a:rPr lang="cs-CZ" sz="2400" b="1" dirty="0"/>
              <a:t>jaderné elektrárny</a:t>
            </a:r>
            <a:r>
              <a:rPr lang="cs-CZ" sz="2400" dirty="0"/>
              <a:t> (32 %),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/>
              <a:t>vodní elektrárny</a:t>
            </a:r>
            <a:r>
              <a:rPr lang="cs-CZ" sz="2400" dirty="0"/>
              <a:t> (5 %), </a:t>
            </a:r>
            <a:r>
              <a:rPr lang="cs-CZ" sz="2400" b="1" dirty="0"/>
              <a:t>větrné a solární elektrárny</a:t>
            </a:r>
            <a:r>
              <a:rPr lang="cs-CZ" sz="2400" dirty="0"/>
              <a:t> (1 %)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ve výrobě elektrické energie má dominantní postavení </a:t>
            </a:r>
            <a:r>
              <a:rPr lang="cs-CZ" sz="2400" i="1" dirty="0"/>
              <a:t>ČEZ, a.s.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Je druhou největší českou firmou podle tržeb a se zhruba 31 385 zaměstnanců je 3. největším zaměstnavatelem v ČR.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78841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93752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cs-CZ" sz="24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 smtClean="0"/>
              <a:t>výroba </a:t>
            </a:r>
            <a:r>
              <a:rPr lang="cs-CZ" sz="2400" dirty="0"/>
              <a:t>tepla dnes probíhá hlavně v elektrárnách jako vedlejší produkt výroby elektrické energie nebo v jednotlivých teplárnách, které většinou provozují větší města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635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Tepelné elektrárny</a:t>
            </a:r>
            <a:endParaRPr lang="cs-CZ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mají obrovské dopady na životní prostředí,  potřebují velké zdroje vody pro výrobu páry ložiska hnědého uhlí a největší elektrárny jsou v severních Čechách  </a:t>
            </a:r>
            <a:r>
              <a:rPr lang="cs-CZ" sz="2400" b="1" dirty="0"/>
              <a:t>Prunéřov,</a:t>
            </a:r>
            <a:r>
              <a:rPr lang="cs-CZ" sz="2400" dirty="0"/>
              <a:t> </a:t>
            </a:r>
            <a:r>
              <a:rPr lang="cs-CZ" sz="2400" b="1" dirty="0"/>
              <a:t>Počerady</a:t>
            </a:r>
            <a:r>
              <a:rPr lang="cs-CZ" sz="2400" dirty="0"/>
              <a:t>, </a:t>
            </a:r>
            <a:r>
              <a:rPr lang="cs-CZ" sz="2400" b="1" dirty="0"/>
              <a:t>Tušimice</a:t>
            </a:r>
            <a:r>
              <a:rPr lang="cs-CZ" sz="2400" dirty="0"/>
              <a:t>, dále v Polabí </a:t>
            </a:r>
            <a:r>
              <a:rPr lang="cs-CZ" sz="2400" b="1" dirty="0"/>
              <a:t>Chvaletice</a:t>
            </a:r>
            <a:r>
              <a:rPr lang="cs-CZ" sz="2400" dirty="0"/>
              <a:t>, a na Ostravsku </a:t>
            </a:r>
            <a:r>
              <a:rPr lang="cs-CZ" sz="2400" b="1" dirty="0"/>
              <a:t>Dětmarovice</a:t>
            </a:r>
            <a:r>
              <a:rPr lang="cs-CZ" sz="2400" dirty="0"/>
              <a:t>.  </a:t>
            </a: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2ECCB7E-2E6F-4FB9-8F07-3BC794BD3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3030583"/>
            <a:ext cx="5445466" cy="371078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2F289FF-AF4C-4AED-90CF-8A703DFFF284}"/>
              </a:ext>
            </a:extLst>
          </p:cNvPr>
          <p:cNvSpPr/>
          <p:nvPr/>
        </p:nvSpPr>
        <p:spPr>
          <a:xfrm>
            <a:off x="5785222" y="6156766"/>
            <a:ext cx="2811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3"/>
              </a:rPr>
              <a:t>https://</a:t>
            </a:r>
            <a:r>
              <a:rPr lang="de-DE" sz="1000" dirty="0" smtClean="0">
                <a:hlinkClick r:id="rId3"/>
              </a:rPr>
              <a:t>www.cez.cz/cs/o-cez/vyrobni-zdroje/uhelne-elektrarny-a-teplarny/flash-model-jak-funguje-uhelna-elektrarna</a:t>
            </a:r>
            <a:endParaRPr lang="cs-CZ" sz="1000" dirty="0" smtClean="0"/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363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242166" y="6154198"/>
            <a:ext cx="46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 3  Prunéřov – největší zdroj znečištění v 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B0BB964E-A908-4E63-8B65-94371D95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65862"/>
            <a:ext cx="8138998" cy="54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68A70B-BFB8-42E0-B289-164A9E93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Počerady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78A18A8C-F1B9-4E07-BC99-C35EF6CC0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6" y="1600200"/>
            <a:ext cx="8043127" cy="4525963"/>
          </a:xfrm>
        </p:spPr>
      </p:pic>
    </p:spTree>
    <p:extLst>
      <p:ext uri="{BB962C8B-B14F-4D97-AF65-F5344CB8AC3E}">
        <p14:creationId xmlns:p14="http://schemas.microsoft.com/office/powerpoint/2010/main" val="256685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B63A09-6E30-4424-BECD-CA52EDEE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Dětmarovice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55A7705E-DEB5-4F92-927D-0FE4B2257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5" y="1340768"/>
            <a:ext cx="7486972" cy="4954614"/>
          </a:xfrm>
        </p:spPr>
      </p:pic>
    </p:spTree>
    <p:extLst>
      <p:ext uri="{BB962C8B-B14F-4D97-AF65-F5344CB8AC3E}">
        <p14:creationId xmlns:p14="http://schemas.microsoft.com/office/powerpoint/2010/main" val="297930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4812"/>
            <a:ext cx="8928992" cy="6494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Jaderné elektrárny</a:t>
            </a:r>
            <a:endParaRPr lang="cs-CZ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potřebují daleko méně paliva, zásoby uranu jsou dostatečné, nutný  velký zdroj vody a problémem je využití či uložení vyhořelého </a:t>
            </a:r>
            <a:r>
              <a:rPr lang="cs-CZ" sz="2400" dirty="0" smtClean="0"/>
              <a:t>paliva. </a:t>
            </a:r>
            <a:endParaRPr lang="cs-CZ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Máme dvě jaderné elektrárny, v jižních Čechách u Týna nad Vltavou - </a:t>
            </a:r>
            <a:r>
              <a:rPr lang="cs-CZ" sz="2400" b="1" dirty="0"/>
              <a:t>Temelín</a:t>
            </a:r>
            <a:r>
              <a:rPr lang="cs-CZ" sz="2400" dirty="0"/>
              <a:t> na jižní Moravě u Třebíče - </a:t>
            </a:r>
            <a:r>
              <a:rPr lang="cs-CZ" sz="2400" b="1" dirty="0"/>
              <a:t>Dukovany</a:t>
            </a:r>
            <a:r>
              <a:rPr lang="cs-CZ" sz="24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5C60CD53-5036-436A-9852-600B48E6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16535"/>
            <a:ext cx="6438900" cy="355282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153A07A5-C9C2-4FDB-88BE-519601E4E7BF}"/>
              </a:ext>
            </a:extLst>
          </p:cNvPr>
          <p:cNvSpPr/>
          <p:nvPr/>
        </p:nvSpPr>
        <p:spPr>
          <a:xfrm>
            <a:off x="6763156" y="6283078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3"/>
              </a:rPr>
              <a:t>https://www.youtube.com/watch?v=2FGIeUDeZmk</a:t>
            </a:r>
            <a:endParaRPr lang="cs-CZ" sz="1000" dirty="0"/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131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B1F7EF-5A31-4907-87DC-2CD0897D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Sektory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09B516-172D-4AD6-BEA9-42B088B2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Primér</a:t>
            </a:r>
            <a:r>
              <a:rPr lang="cs-CZ" dirty="0"/>
              <a:t> – zemědělství, těžba nerostných surovin a dřeva</a:t>
            </a:r>
          </a:p>
          <a:p>
            <a:r>
              <a:rPr lang="cs-CZ" dirty="0" err="1"/>
              <a:t>Sekundér</a:t>
            </a:r>
            <a:r>
              <a:rPr lang="cs-CZ" dirty="0"/>
              <a:t> – průmysl, stavebnictví, nákladní doprava</a:t>
            </a:r>
          </a:p>
          <a:p>
            <a:r>
              <a:rPr lang="cs-CZ" dirty="0"/>
              <a:t>Terciér – SLUŽBY – zdravotnictví, školství, kultura, cestovní ruch, atd.</a:t>
            </a:r>
          </a:p>
          <a:p>
            <a:r>
              <a:rPr lang="cs-CZ" dirty="0"/>
              <a:t>Kvartér – vývoj technologií</a:t>
            </a:r>
          </a:p>
        </p:txBody>
      </p:sp>
    </p:spTree>
    <p:extLst>
      <p:ext uri="{BB962C8B-B14F-4D97-AF65-F5344CB8AC3E}">
        <p14:creationId xmlns:p14="http://schemas.microsoft.com/office/powerpoint/2010/main" val="13323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jaderného paliva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67522" cy="305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83840" y="2132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Úložiště jaderného odpadu v Česku</a:t>
            </a:r>
            <a:r>
              <a:rPr lang="cs-CZ" dirty="0"/>
              <a:t>: Dukovany, Richard u Litoměřic, Bratrství – Jáchymov, Beroun-Hostim (uzavřeno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- Nyní 4 vybraná místa </a:t>
            </a:r>
            <a:r>
              <a:rPr lang="cs-CZ" smtClean="0"/>
              <a:t>pro ukládání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46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.denik.cz/34/6d/temelin_jaderna_elektrarna_denik-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flipH="1">
            <a:off x="1820049" y="6127303"/>
            <a:ext cx="550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Obr. 4 Temelín - další dva bloky se stavět zatím nebudou </a:t>
            </a:r>
          </a:p>
        </p:txBody>
      </p:sp>
    </p:spTree>
    <p:extLst>
      <p:ext uri="{BB962C8B-B14F-4D97-AF65-F5344CB8AC3E}">
        <p14:creationId xmlns:p14="http://schemas.microsoft.com/office/powerpoint/2010/main" val="301258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859C3C-C725-4061-A743-19117C36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Dukovany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C1AD1BE2-EDFF-491F-B982-BB3FECC65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" y="1600395"/>
            <a:ext cx="7953874" cy="4958829"/>
          </a:xfrm>
        </p:spPr>
      </p:pic>
    </p:spTree>
    <p:extLst>
      <p:ext uri="{BB962C8B-B14F-4D97-AF65-F5344CB8AC3E}">
        <p14:creationId xmlns:p14="http://schemas.microsoft.com/office/powerpoint/2010/main" val="1167871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Vodní elektrárny</a:t>
            </a:r>
            <a:endParaRPr lang="cs-CZ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jsou závislé na dostatku vody, výroba je levná, ale není tolik efektivní největší vodní elektrárny jsou na řece Vltavě: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Vltavská kaskáda </a:t>
            </a:r>
            <a:r>
              <a:rPr lang="cs-CZ" sz="2400" b="1" dirty="0"/>
              <a:t>Lipno,</a:t>
            </a:r>
            <a:r>
              <a:rPr lang="cs-CZ" sz="2400" dirty="0"/>
              <a:t> </a:t>
            </a:r>
            <a:r>
              <a:rPr lang="cs-CZ" sz="2400" b="1" dirty="0"/>
              <a:t>Orlík, Kamýk,</a:t>
            </a:r>
            <a:r>
              <a:rPr lang="cs-CZ" sz="2400" dirty="0"/>
              <a:t> </a:t>
            </a:r>
            <a:r>
              <a:rPr lang="cs-CZ" sz="2400" b="1" dirty="0"/>
              <a:t>Slapy, Štěchovice, Vrané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2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b="1" dirty="0"/>
              <a:t>Přečerpávací vodní elektrárny </a:t>
            </a:r>
            <a:endParaRPr lang="cs-CZ" sz="24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slouží jako záložní zdroj dodávky elektrické energie</a:t>
            </a:r>
            <a:r>
              <a:rPr lang="cs-CZ" dirty="0"/>
              <a:t> </a:t>
            </a:r>
            <a:r>
              <a:rPr lang="cs-CZ" sz="2400" dirty="0"/>
              <a:t>v Jeseníkách </a:t>
            </a:r>
            <a:r>
              <a:rPr lang="cs-CZ" sz="2400" b="1" dirty="0"/>
              <a:t>Dlouhé Stráně</a:t>
            </a:r>
            <a:r>
              <a:rPr lang="cs-CZ" sz="2400" dirty="0"/>
              <a:t> na řece Jihlavě </a:t>
            </a:r>
            <a:r>
              <a:rPr lang="cs-CZ" sz="2400" b="1" dirty="0"/>
              <a:t>Dalešice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3658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natemapu.cz/photos/original/3935-precerpavaci-elektrarna-dlouhe-str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15716" y="60932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 5  Dlouhé Stráně horní nádrž – v pozadí Praděd</a:t>
            </a:r>
          </a:p>
        </p:txBody>
      </p:sp>
    </p:spTree>
    <p:extLst>
      <p:ext uri="{BB962C8B-B14F-4D97-AF65-F5344CB8AC3E}">
        <p14:creationId xmlns:p14="http://schemas.microsoft.com/office/powerpoint/2010/main" val="541035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Větrné a solární elektrárny</a:t>
            </a:r>
            <a:endParaRPr lang="cs-CZ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v dnešní době žádané, výroba elektřiny je velmi drahá (vybudování větrníků či solárních panelů) jsou umístěny po celém území ČR mezi největší větrné elektrárny patří v Jeseníkách např. </a:t>
            </a:r>
            <a:r>
              <a:rPr lang="cs-CZ" sz="2400" b="1" dirty="0"/>
              <a:t>Ostružná, Mravenečník, Mladoňov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D06DC410-84FA-43F4-8BCB-8A44876C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5393810" cy="30361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BB4474C4-A674-4E90-B343-F4FE1929C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05" y="4365104"/>
            <a:ext cx="3466924" cy="19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58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idnes.cz/12/073/cl6/PL44d493_KLbtrf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9" y="116632"/>
            <a:ext cx="885698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35796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 6   Větrníky v Krušných horách</a:t>
            </a:r>
          </a:p>
        </p:txBody>
      </p:sp>
    </p:spTree>
    <p:extLst>
      <p:ext uri="{BB962C8B-B14F-4D97-AF65-F5344CB8AC3E}">
        <p14:creationId xmlns:p14="http://schemas.microsoft.com/office/powerpoint/2010/main" val="3179610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b="1" dirty="0"/>
              <a:t>Hutnický průmysl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/>
              <a:t>tradiční a  energeticky náročný, koncentrace  na Ostravsku v oblasti těžby černého uhlí, vápenec a  železná ruda se dováží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/>
              <a:t>významné firmy v hutnickém průmyslu:</a:t>
            </a:r>
            <a:endParaRPr lang="cs-CZ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i="1" dirty="0"/>
              <a:t>Arcelor Mittal (Ostrava), Třinecké železárny (Třinec),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i="1" dirty="0"/>
              <a:t>ŽDB Group (Bohumín), Poldi Hütte (Kladno),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i="1" dirty="0"/>
              <a:t>Z-Group (Chomutov, Hrádek u Rokycan, Veselí nad Moravou).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4448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yklo-vylety.cz/Gallery/Javorovy%2007/Javorovy07_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 7  Třinecké železárny </a:t>
            </a:r>
          </a:p>
        </p:txBody>
      </p:sp>
    </p:spTree>
    <p:extLst>
      <p:ext uri="{BB962C8B-B14F-4D97-AF65-F5344CB8AC3E}">
        <p14:creationId xmlns:p14="http://schemas.microsoft.com/office/powerpoint/2010/main" val="1037330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cs-CZ" sz="12800" b="1" dirty="0"/>
              <a:t>Chemický průmysl</a:t>
            </a:r>
            <a:endParaRPr lang="cs-CZ" sz="128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cs-CZ" sz="9600" dirty="0"/>
              <a:t>je měřítkem hospodářské vyspělosti státu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9600" b="1" dirty="0"/>
              <a:t>Polabská oblast</a:t>
            </a:r>
            <a:r>
              <a:rPr lang="cs-CZ" sz="9600" dirty="0"/>
              <a:t> (od Ústí nad Labem až po Hradec Králové) 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9600" b="1" dirty="0"/>
              <a:t>Moravská  oblast</a:t>
            </a:r>
            <a:r>
              <a:rPr lang="cs-CZ" sz="9600" dirty="0"/>
              <a:t> (hlavně na středním a dolním toku řeky Moravy)</a:t>
            </a:r>
          </a:p>
          <a:p>
            <a:pPr marL="0" indent="0" algn="ctr">
              <a:lnSpc>
                <a:spcPct val="170000"/>
              </a:lnSpc>
              <a:buNone/>
            </a:pPr>
            <a:endParaRPr lang="cs-CZ" sz="9600" b="1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cs-CZ" sz="9600" b="1" dirty="0"/>
              <a:t>významné firmy v chemickém průmyslu:</a:t>
            </a:r>
            <a:endParaRPr lang="cs-CZ" sz="96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cs-CZ" sz="9600" b="1" dirty="0"/>
              <a:t>petrochemie</a:t>
            </a:r>
            <a:r>
              <a:rPr lang="cs-CZ" sz="9600" dirty="0"/>
              <a:t>: </a:t>
            </a:r>
            <a:r>
              <a:rPr lang="cs-CZ" sz="9600" i="1" dirty="0"/>
              <a:t>Chemopetrol Litvínov, Paramo Pardubice, Koramo Kolín, Česká rafinérská Litvínov, Benzina Praha.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9600" b="1" dirty="0"/>
              <a:t>základní chemie</a:t>
            </a:r>
            <a:r>
              <a:rPr lang="cs-CZ" sz="9600" dirty="0"/>
              <a:t>: </a:t>
            </a:r>
            <a:r>
              <a:rPr lang="cs-CZ" sz="9600" i="1" dirty="0"/>
              <a:t>Spolana Neratovice, Lovochema Lovosice, Spolchemie Ústí nad Labem, Setuza Ústí nad Labem, Syntezia Pardubice, Semtex Semtín, Deza Valašské Meziříčí, Precheza Přerov.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i="1" dirty="0"/>
              <a:t>.</a:t>
            </a:r>
          </a:p>
          <a:p>
            <a:pPr marL="0" indent="0" algn="ctr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42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A55C9B3-BD6E-4207-AF56-8B7EAA17F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838"/>
            <a:ext cx="8442830" cy="63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2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2400" b="1" dirty="0"/>
              <a:t>gumárenský</a:t>
            </a:r>
            <a:r>
              <a:rPr lang="cs-CZ" sz="2400" dirty="0"/>
              <a:t>: </a:t>
            </a:r>
            <a:r>
              <a:rPr lang="cs-CZ" sz="2400" i="1" dirty="0"/>
              <a:t>Kaučuk Kralupy nad Vltavou, Barum Otrokovi</a:t>
            </a:r>
            <a:r>
              <a:rPr lang="cs-CZ" sz="2400" dirty="0"/>
              <a:t>ce, </a:t>
            </a:r>
            <a:r>
              <a:rPr lang="cs-CZ" sz="2400" i="1" dirty="0"/>
              <a:t>Gumotex Břeclav, Gumárny Zubří, Rubena Náchod.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2400" b="1" dirty="0"/>
              <a:t>plastikářský</a:t>
            </a:r>
            <a:r>
              <a:rPr lang="cs-CZ" sz="2400" i="1" dirty="0"/>
              <a:t>: Fatra Napajedla, Technoplast Chropyně, Plastimat Liberec, Advanced Plastics Vrbno pod Pradědem.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2400" b="1" dirty="0"/>
              <a:t>farmaceutický a kosmetický</a:t>
            </a:r>
            <a:r>
              <a:rPr lang="cs-CZ" sz="2400" dirty="0"/>
              <a:t>: </a:t>
            </a:r>
            <a:r>
              <a:rPr lang="cs-CZ" sz="2400" i="1" dirty="0"/>
              <a:t>Zentiva Praha, Galena Opava, Chemopharma Ústí nad Labem, Dermacol Praha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099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5736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 8  Chemopetrol – obří nádrž na ropné  produkty</a:t>
            </a:r>
          </a:p>
        </p:txBody>
      </p:sp>
      <p:pic>
        <p:nvPicPr>
          <p:cNvPr id="1026" name="Picture 2" descr="http://www.valor.sk/image/ruzy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78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Strojírenský průmysl</a:t>
            </a:r>
            <a:endParaRPr lang="cs-CZ" sz="2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nejtradičnější odvětví, lokace po celém území ČR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a zaměstnává největší počet zaměstnanců,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nejdůležitější dopravní strojírenství - vazba subdodavatelů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(plasty, textil, kůže, sklo, atd.).</a:t>
            </a:r>
          </a:p>
        </p:txBody>
      </p:sp>
    </p:spTree>
    <p:extLst>
      <p:ext uri="{BB962C8B-B14F-4D97-AF65-F5344CB8AC3E}">
        <p14:creationId xmlns:p14="http://schemas.microsoft.com/office/powerpoint/2010/main" val="2770274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Dělí se na několik dílčích odvětví: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/>
              <a:t>těžké strojírenství</a:t>
            </a:r>
            <a:r>
              <a:rPr lang="cs-CZ" sz="2400" dirty="0"/>
              <a:t> (výroba částí velkých lodí a letadel,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 těžební, energetická či hutní zařízení)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/>
              <a:t>lehké strojírenství</a:t>
            </a:r>
            <a:r>
              <a:rPr lang="cs-CZ" sz="2400" dirty="0"/>
              <a:t> (dopravní prostředky, obráběcí stroje  aj.)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/>
              <a:t>elektrotechnický</a:t>
            </a:r>
            <a:r>
              <a:rPr lang="cs-CZ" sz="2400" dirty="0"/>
              <a:t> (výroba elektrotechniky a elektroniky),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 </a:t>
            </a:r>
            <a:r>
              <a:rPr lang="cs-CZ" sz="2400" b="1" dirty="0"/>
              <a:t>přesné strojírenství</a:t>
            </a:r>
            <a:r>
              <a:rPr lang="cs-CZ" sz="2400" dirty="0"/>
              <a:t> (optické a lékařské přístroje, hodinky, zbraně).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50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významné firmy v dopravním strojírenství:</a:t>
            </a:r>
            <a:endParaRPr lang="cs-CZ" sz="2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osobní automobily</a:t>
            </a:r>
            <a:r>
              <a:rPr lang="cs-CZ" sz="2600" dirty="0"/>
              <a:t>: </a:t>
            </a:r>
            <a:r>
              <a:rPr lang="cs-CZ" sz="2600" i="1" dirty="0"/>
              <a:t>Škoda Auto Mladá Boleslav, TPCA Kolín,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i="1" dirty="0"/>
              <a:t>Hyundai Nošovice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nákladní automobily</a:t>
            </a:r>
            <a:r>
              <a:rPr lang="cs-CZ" sz="2600" dirty="0"/>
              <a:t>: </a:t>
            </a:r>
            <a:r>
              <a:rPr lang="cs-CZ" sz="2600" i="1" dirty="0"/>
              <a:t>Tatra Kopřivnice, Daewoo-Avia Praha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autobusy</a:t>
            </a:r>
            <a:r>
              <a:rPr lang="cs-CZ" sz="2600" dirty="0"/>
              <a:t>: </a:t>
            </a:r>
            <a:r>
              <a:rPr lang="cs-CZ" sz="2600" i="1" dirty="0"/>
              <a:t>Iveco-Karosa Vysoké Mýto, SOR Libchavy, TEDOM Třebíč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trolejbusy, tramvaje</a:t>
            </a:r>
            <a:r>
              <a:rPr lang="cs-CZ" sz="2600" dirty="0"/>
              <a:t>, </a:t>
            </a:r>
            <a:r>
              <a:rPr lang="cs-CZ" sz="2600" b="1" dirty="0"/>
              <a:t>metro</a:t>
            </a:r>
            <a:r>
              <a:rPr lang="cs-CZ" sz="2600" dirty="0"/>
              <a:t>: </a:t>
            </a:r>
            <a:r>
              <a:rPr lang="cs-CZ" sz="2600" i="1" dirty="0"/>
              <a:t>ŠKODA Plzeň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lokomotivy a vagóny</a:t>
            </a:r>
            <a:r>
              <a:rPr lang="cs-CZ" sz="2600" dirty="0"/>
              <a:t>: </a:t>
            </a:r>
            <a:r>
              <a:rPr lang="cs-CZ" sz="2600" i="1" dirty="0"/>
              <a:t>ŠKODA Plzeň, LOSTR Louny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traktory</a:t>
            </a:r>
            <a:r>
              <a:rPr lang="cs-CZ" sz="2600" dirty="0"/>
              <a:t>: </a:t>
            </a:r>
            <a:r>
              <a:rPr lang="cs-CZ" sz="2600" i="1" dirty="0"/>
              <a:t>Zetor Brno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motocykly</a:t>
            </a:r>
            <a:r>
              <a:rPr lang="cs-CZ" sz="2600" dirty="0"/>
              <a:t>: </a:t>
            </a:r>
            <a:r>
              <a:rPr lang="cs-CZ" sz="2600" i="1" dirty="0"/>
              <a:t>Jawa Týnec nad Sázavou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letadla</a:t>
            </a:r>
            <a:r>
              <a:rPr lang="cs-CZ" sz="2600" dirty="0"/>
              <a:t>: </a:t>
            </a:r>
            <a:r>
              <a:rPr lang="cs-CZ" sz="2600" i="1" dirty="0"/>
              <a:t>Aero Vodochody, Let Kunovice, Moravan Otrokovice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600" b="1" dirty="0"/>
              <a:t>lodě</a:t>
            </a:r>
            <a:r>
              <a:rPr lang="cs-CZ" sz="2600" dirty="0"/>
              <a:t>: </a:t>
            </a:r>
            <a:r>
              <a:rPr lang="cs-CZ" sz="2600" i="1" dirty="0"/>
              <a:t>České loděnice Děčín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901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ilnews.cz/image/gallery/2008-08-09-06-57-07-1-lokomotiva_skoda_109e_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55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Obr. </a:t>
            </a:r>
            <a:r>
              <a:rPr lang="cs-CZ" b="1" dirty="0" smtClean="0"/>
              <a:t>9 Lokomotiva </a:t>
            </a:r>
            <a:r>
              <a:rPr lang="cs-CZ" b="1" dirty="0"/>
              <a:t>od Škody Plzeň</a:t>
            </a:r>
          </a:p>
        </p:txBody>
      </p:sp>
    </p:spTree>
    <p:extLst>
      <p:ext uri="{BB962C8B-B14F-4D97-AF65-F5344CB8AC3E}">
        <p14:creationId xmlns:p14="http://schemas.microsoft.com/office/powerpoint/2010/main" val="333920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296144"/>
          </a:xfrm>
        </p:spPr>
        <p:txBody>
          <a:bodyPr>
            <a:normAutofit/>
          </a:bodyPr>
          <a:lstStyle/>
          <a:p>
            <a:r>
              <a:rPr lang="cs-CZ" sz="3200" b="1" dirty="0"/>
              <a:t>Česká republika </a:t>
            </a:r>
            <a:br>
              <a:rPr lang="cs-CZ" sz="3200" b="1" dirty="0"/>
            </a:br>
            <a:r>
              <a:rPr lang="cs-CZ" sz="3200" b="1" dirty="0"/>
              <a:t>hospodářství 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25658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</a:rPr>
              <a:t>Za Rakouska – Uherska průmyslová  základna </a:t>
            </a:r>
          </a:p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</a:rPr>
              <a:t> 1918 -1938  -  nejrozvinutější hospodářství  (10. stát světa)</a:t>
            </a:r>
          </a:p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</a:rPr>
              <a:t>v únoru 1948  zestátnění podniků - orientace na těžký průmysl </a:t>
            </a:r>
          </a:p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</a:rPr>
              <a:t>po listopadu 1989  restrukturalizace průmyslu, vzniká soukromý sektor, výrazně stoupá podíl služeb, vstupuje zahraniční kapitál,</a:t>
            </a:r>
          </a:p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</a:rPr>
              <a:t>  orientace na dopravní strojírenství – automobilový průmysl,</a:t>
            </a:r>
          </a:p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</a:rPr>
              <a:t> největší obchodní partner je Německo a EU</a:t>
            </a:r>
          </a:p>
          <a:p>
            <a:pPr>
              <a:lnSpc>
                <a:spcPct val="170000"/>
              </a:lnSpc>
            </a:pPr>
            <a:endParaRPr lang="cs-CZ" sz="2400" dirty="0"/>
          </a:p>
        </p:txBody>
      </p:sp>
      <p:sp>
        <p:nvSpPr>
          <p:cNvPr id="4" name="AutoShape 2" descr="data:image/jpeg;base64,/9j/4AAQSkZJRgABAQAAAQABAAD/2wCEAAkGBxQTEhUUExQVFhUWFxUXFhgYFxgXFhcXFRUWFhQXFRUYHSggGBolHBQVITIhJSkrLi4uFx8zODMsNygtLisBCgoKDg0OGhAQGzQkHyQsLDQsLDQvLCwsLCwsLCwsLCwsLCwsLCwsLCwsLCwsLC0sLCwsLCwsLCwsLCwsLCwsLP/AABEIAK4A6AMBIgACEQEDEQH/xAAcAAABBQEBAQAAAAAAAAAAAAADAQIEBQYABwj/xAA8EAABAwIEAwYEBQMEAQUAAAABAAIRAyEEEjFBBVFhBhMicYGRMqGxwQcUQtHwFVLhFjNTciNigqKy4v/EABoBAAMBAQEBAAAAAAAAAAAAAAECAwAEBQb/xAAqEQACAgEDBAIBAwUAAAAAAAAAAQIRAxIhMQQTQVEUIjIFYaEjQnGBkf/aAAwDAQACEQMRAD8A8qFOUppJGOR2L6VI4UwDaaIGI+VJCajWDDEuRGAXZUTWDaxKWI+VdlWBbAFicKaLCdCNGsYwIzGA738kKEWkwkoNGsP/AE994GnWEzD4Qk2GaNYEi3VTWW1PzlHw+MY1haAZ9hPQJG2MBrxAtBj+Soh6I4k66prqJWo12DnXRMZWhGNGyHVYBotSNYZj5CJTImSJPyUejKmhkgIMKYfw6wP50QK+Ia02HtZK54aOqrataSlSsNjMXjnH4RAKhPk6yVKa2UbuFXZCkKnTSnDkKwFIBCrFCzECo2FEqqZVao1RqegWRHpU91NIhQyYYNR6YQ2FSKa1ErOKbKPlCTu0TWMaiMauywuRo1hAxJlSgp0rUaxuVLCcAlAWMJklPaxWPZ/hbsTXZRbALjc8mi7j5wvY6HYnCZS0YdkZcswS/e5frN9Vz5uojiaTKQg5bniAZ0RsLRlwGVzidGtBJPQAL0Oj+F9TMZrNyQcpLCHkwYDhMRpJ9gFtezfZGjhG+C9QtAqP/ugk6fpEkqOTrsUVtuPHC3yeJ/8Aj5EEWM2M7gjZCqPC9a7XdhW4h4qMd3byRndd2ZoEWZIGaN+irB+FTHGW4t4bGhpNLp3vmA9IQj1mKrbozxSXB5g88kJ1Jbnj34c4igM9E9+wATDctTrFOTO28rHOdFiCCDBG4I1BGx6Lpx5IzVwdk3FrkigQkL094TG01SgDc6RtKVIFLokL40WNYrKACcHBR8xK5xW0msfWq8lFqOTymEIqJrA1FGe1S3NXHDkiYMIikAtXKQ6muWo1jKaKua1PyLCjcye1y7KnZU1GOCeAkDURoWo1iBqdlRqFEuIa0S42A5qW/hVRoJcxwgAmxOsxMaaINpchVsgNpzsT0AJ+itX9nsS2mKhw9UMN5ykn1aPEPa69F7D9lnUmBz2tzOhxF5MXAOkEclu8C+xkeIekledm69RlUVZ0Rw2rZ5H+F9EDGOzEBzaToESZJF5HwkddZ6L2bC1bXVccucuyNDjGYgCTGkndI7GwvP6jL3ZaqLQjpVFpUqBMFcAqmq46Sgfm+qjpHL+pWnROoCCI9VSU8YpdPG7ys4gJ+JxQggg6/wAKwHa3s5TxMvYQ2qAYdEB0Xh/Pz1C1lXFzuoOKxDQCTchUxScHaNJWtzxFwSFafjeConNVa5uZxdLS79RN9NFmKi96E1NWcbVAqhQYRcpXFkqglgQ1KGowpolSgW/EI5dfJawEQtRsIGBwNQFzRsN+hOykYPBOq1G02CXPMCTA9TsFsuzv4cuqHNiX5GD9DCC8nk50eCOkqeXNjgvsxoxb4MvTxtFoI7oCb2MjyJMED1UTFY/9LA2LEQBpEEDc+i9x4Z2PwdGMtGnPNwzuMaSXSr59BkQI6QB7aaLz310E9ot/7LrE/Z8uVBJ/n7Ll73xzsDha9dtZzSD+trTAqcs/7i53XKy/UMdLZi9iR8/BFaEjWorQvRo5bGhqcG9EUMT200aCBDU9rFNwOAfVqNp02lz3mGgb8/IDc7LY4/8ADeqyhnbVa+taabR4RJg+Mm5HkJUsmbHjaUnVjRhKS2Mt2da4VgGND3mzQbX/AIF6twzhtSgHd54y50yAQ3SAADPul4R2ew9AhzGCQ0NzbkDczuZ1WiqYkBsfX7LyOq6nuS+vB14selbkFuNIS/nVCxT5mFX1K5G65KKsu6uIG1lBq11V1MYUxlf1RSoFljnlKQoJrxZI3EXRNZZCy51fZQTiJSsdfRajWS2VCSsn2yxLhVyl7WtDTETJ0zZttdIV3juNUKOr5dyaJIMdNNVjOIcbFXNmosOYRmJOYR8JBG4v7rs6XDLVqrYlkmqqymqm5EzCASnuCavWo5LOXFGwmFdUeGNFz9hJ+S9J4P2Oo06Y7xrXv1cXCb8gOQUc2eGLkeEHPg8zNB0A5HQZI8Ji2t4UnAYLvalOkH/GQJgnLztuYEwvR8SKdJhaPCBMTcR06X2TuzOBw2d1ZrWue06kEAZhYtB00N1zvrPq3RTtbpWJ2c/D2lSrGrWd3rG5XUWkRcXzVALEi0DS0rWuLZ8IIHVR/wA/Ayo2DqA6heXkyTm7kzpjFR4C9+nd5F0hcJtEJr8VspBFrYiRdcojjfzXI0aj53a1FbTRKdKVbcM4M+rUFMA6SSbNA5klfTuSitzy1vwROHcPfWqNpUm5nusBp6k7Dqtq38Mq3dlzqrA/YQSyI3NiTMaBa7s7w+lQpBlMCQLugZnGPiJ81O76xzEk+f0XlZuvm5f09kdkMCrch9nezlHCTkkvsHPcQXGBBgx4QZJgK9p0Q+Z9Oipa2LvYp1HiUbrz5uU3qb3LpJbIu8PwoA3Mj5quxVEZvC4xGkXmeZT6fGDsR63UXF4ou1I85SK73DYPG02t0VNiHNT8bX6qorPvYqsUBhquJHRCZWlBbh3u0afZW3C+APfGxnSPmjsjICKZci0cC4nRaalwVrPiIHLSTCnUKtGctpNkjn6NRkBg3B0QT0hSKvBKlSk8BxpuixAkz9luBhWagQZn1K4UG3+aCzU7QdJ4jX7I4poP/jJA5EHntKpO7X0ScK0qk4pwXDNH+xSLid2DnMmIXfj/AFJ/3o55dP6Z41w/g1WuT3bMwb8R0aOhJ3Ow3QMZwurT/wBxjmzz39QvXmYUMzZGhubxOytiSdzG6icW4cyrTLIudyJg725Ki/UG58bA+Pt+55x2WtiqZiYJ+hH3XqjDmEggje8j5LIHsfTay9R5fOohojduX7yr7B1gxoYBAAgBS6yccjUosbCnBUxvHezjcTldmcxzQYIgiDzBWd4X2XxVF4e2oxp0Il12+0LcUMR4enNRKuOFwDp81GHUZIx0+Cjxxbsdpqk/OAbqsxuL5FVT8Uk0WFujWU+IDmn/AJ9qxwxhRaeL6ods2o1TsWCbLlQUsQuW0G1Hn1LCibOkCJtHmt7w3AtOWocx3F4GmkDUeaxuEwrDq7fUbea2OD4hRAANaPUfZep1bk0tJx4KXJbNxuQlKzHhQmVKLjIqA6akKViarS2GmPL/AAF5jjXKOtP0IcY3dAqGdCkocMqEZgD57FLh8I8/5WpBCUKJOroU1uHbF3E+tkzC4DVz7AE2m59UyvVa2AB7pQnUqFB5IkGOsqQOHsafC0HzUGrjBMgNAHIQOvmUP+qWsfms0zIuxY6gQjOx7W6WnVZetxJyiHFEmSUNF8ms0ON4kDuSgYHFeKTPNUnfI1LFxujppGN0zjPh/wAXQMBjLuJ1MRKyzOJKVT4nySaA2bxtYRqoeIxLCbgFZlvGzELmY0O3S6GGzQ1cW0iICBhqDTOgHnfzCpTWHNSKOLhHSCyyxfDaeU3Mx7qFhMKxpv4uQKI/FCD4yqqtWGx+aKTMyx4jiWinAAAWVxVUk2BV1Rol97QNzv8Ay6R1YN/SCPJUhsK9ylwocwkubqLlwn2vZVdSlfdXmPrtjxEAbz9lmsU0jxMf4I5gkR5c114Ya/2JSlpCVHsbdx/z0CfhsYxwmw/wqdwFzcnzlCLf4F1rpY1uQeZ2ad9QNElw+/suWf8Azj4i3LQkrki6X2wvM/ABlNFbTRW01KwtJpPjJA6BdrlRyLfYDhMK55hoJ8hJ9F6Bw/ANptyttynrrJKpOF90weGpB3ke2ynve8/DUafkvK6rK5ulsjvwxUVfktWYl4tqE4PbqGgE6/uqEYqq03c0+sI4xxJywC7kL/RcnbZfUidVeDaTCjVMj5DI85nT6Jz+HuePE7J5WPW5Q6XCg0ZWyI0Mx6opRrnczbIOIwjosR73VRXw1QbH0WjqYG/xqqbSd3gbU+G/wmLDcqkI35Ek68EPCYGu+cjHGNYCR+AxEx3bp8oW7wL6VOmG0iGgdZN+Z1KqOJV3E5i5p6BT1u+B6KM8JqgAutz3InouZgnXnb6Kd/VYtdEp8XYfij1CP29A2G8P4Q6ofDoNzorjAdmS4+OQNuRhR6PHGNHhLR0myfT7T9bKb1sbYs28Hw7QTdxtvA+Wqg8UqtytDABAiwA91GqcWz2BTHNbGYuBPLZBRa5NsRu8I1lWLKPgnKSTpBj6pmHxwHI+an1+JtLfFEpnfoCSBPwbdyR6qJWw2UHI3Mdsx/YIn5qbIzKTnQJibX+q1tch2KjCPxTnZAxo5uJ8IH3XVMPXNTKcgG7g4mL7A3JV67ChnwvnrGqhYnFtYbkT8/NVWS39YoRxpbsg1uyzHwTVqzPinKZ5kCLfNWfDOB4egPhFTU5ngE+VgqyrxxkQBfmqurxqpPhdbqLKyx9RkVN7E3PFF2aviOGw1ZuQ02gRaBBHKHBYLj/DRSqQy7XCRvobolXGVHSC43UaqS7W/KV19Pgnie8tvRDJljJbLckYLEspsBytziQHEXvouUIsXKrwxbtiLNJKkSBTT201JDURrVtRAjNYQjOrvRBTS90Urp8jqTrYAczviJ6dFNwWJ7s8jzhC7krjRKWSjJUNGbTsuaHEhu4IhxwPIn6Kh7lOYwjRcr6WPhll1L8ota2NPI/zyVZi8W4mIy3lcC7mVzS4dU+PEoP2CWbUQCySiUqbviGg3UtxMaD2Q3NKu22qZK0h/wCYZF2yef7Qo57vkR6okGI21Te7SLDAfvyHCtTbYNaesfuhPcCeXknCmlbTW7EDfIkNY8jT5qVQxQHxnN029EJtIb2UkMpxvPOEsowW1DRlJ72TGcUa4BgpibDZWTMO4AS2DqJ/ZU7HU2GWAk9fsjVOKVD9lzzxNv6LYtHKl+TLI4jILCDuYn6qK7i7G2MlVLnOOpJ9ULu00elV/Zgl1HpFlU4wDsbqmquJJgn1iUfIkFJdMMcIcEJ5ZS5IndrjSUzukopKuomR8Nhc7g0AlziAOQ6+S1lDsXSH+5We7/qGtA6GQSSqPDYk0yS1oBO8kR5I39ZrcwPf7lcuZ5pOobIvj7a/LcF2m4I2i8dzLmEc5II1HkkSv4jUdqRPl++iRNDJljFJ7mlHHJ2jmYdEbhx0R9f0j0RadTKZDR6mVF5GBQixlPhjyJDSRzhEfwuoBJbYa3BjzCkVOKVTyjkh/nHbx7qXcyFNGP2RBhynDDlSc6I57eRR7kvRtEfZD/LJfygRpSGojqkwVBARgkVnDSdk5tVSPzxiI9UrnkXAyjjfJH/pJ/hQX4BTPzzo/wAJgxJNjp5ILJk8hcMZB/JckhwStqGLY20H2v7lR8VUDj4QR5pllm2K8cEitOFSDDKaCjMeNwqd2SEWOPsrRh08YT+FWuHfmMNZOmug8yTZLiarJgMg6G4Ity5KbzzukiixQSuyr7gjb5JzMGTsB8laUaTXC+UHYucQCOVipFejSIBbVY0kfDAP3mUkuofAyworaOCdpmH1UxnAMwBzfJc+jDfjdp/bb5oT3PZYPzX2NvmEncm+GUcIrlAMdwruzBkk6aBQXYchWZq1HRJnWCSAiGtVI2j0+qrHLNcslLHB8JlL3acMPI28t/ZTjQOp95+il4VpbJYac9Z+RhNPPSEjhvwVLuG1IzZHR5KM/Dkagjz5K7qY+t09tI9dFDr13vgEzGkCPojHNN80CWOC9hcOMKGibu3Jm/kNlyguZ7rkui99TD3K20omDDp3c9R7oDavMp/e9VO5DaIBTR8kndJgqJTURtg7cAop+STu0wVyERlbn90NTQe3ETIu7tL3nUpc6HcZniXsQU+Sd+Xd/aUhxTogaeyYa53v53W1SN24ewwwbtxHmR+6Y+lG49ExmJdsuNQoap+RtGMc2nMQQfSI9SEpo+Xuh5ilzFHUzPHEU0jsnClzc0eZTc5XGseaGqRlCK9he6aP12/9MnbUhM7kjYx5JhclzIJtDOMWL3VpNvRBFNs9Og+yIXGIlClFSYuleA7qW4cIPkD7JpZHL5Kt4txRtBgcRmLnBjGggFzjtJ0gAnna0myox2k76qaIq5C2S7uhmMN+IudeAJFhe4tqpzyrGtyixqbNc9oFyWx1c0fUqFX4nRZq8TrDZcYGtmi6x+NrNOWoKpq1APBLHPfycKYIMwY1BHOFArsqktLczBrme5jTmgC7Dca7N9BvD5npFl08Vyza4ntDTGjaz4H6WEabDMQSj8N4tSrB3d5w5kZ2vGUtmYB2vlOnJeb08ZVNV1B9ZjHZZhrXZibyxpDAA7LcOAO+6AMZVpF+R1em+WtkF73VGgkgzoYBOw180F1TupfwU7MXsv8Ap653o/tHoXJhLY0j3WIwHayswTXY2oLHNThtQNi5LAYdFrCN9VdntFQIkOsbgwdF14pRyfgcuSLi9y3c4bAfv5yuWbr9rcO39Tj1AMfS/oFyfUl5/kDxS8xMg3tviv8AkHpSp/sif6zxO9UR/wBGfTLKxxaQJtY67xyTO+mwtv191G2+GNSNuO2+Jm1Rp86VMfaUel2zxMjxs9aTY9xp6rCMqnZWWDA0vMH5JZSa8mpG2H4gvbZ1BpPMFzR7XUil+IE3NFs8s5+7VgaxIGtpBAgbrsAzPqTr/Nlu46NR6NS7etOtFw/9wI+ifU7d0wP9t3uPqsE/FeFpaLbbH1hMxGMEw9gI6OI1SLJKzUjfDt1TP6CPM/siHtqzkPmvP6dFrhDS4biQ0xB9ER2GcCCXAh1tBPtCPfBSNz/rVuwb7P8AVPf2sPJnPUfchefsyOABBDriRBGvI+Sltwds4dYDSITfIrlB0o1/+sgNX0gJ/uZP/wB0J3bpv/Iz0yk+0rKswFGqTNMTzBLZI55Sh/0akLFt/wDs5w+oVfk4fKF0mqZ25Z/y/wDw/wDygP7dCf8Ac9mmfSypP6UIhmUTGoJ89zKq+JsqUoJbTO9rHyjKqR6jE+EbQzYYXtW+q7LTdUc7kGnn5QPVTmcQxLjAuYkjvBI1iQHdFgMFjQ4SGBoBBOUnxWgSZkwTOyt8Jj+7rSJguIygQ0h8xmEm4LDMayAoZepknUEhowXk1AqYlxizfN8bwbwf8pzg1ol9TNqQS+GiBJ0IzAc/pCx1Tjz8zy4uM97N7ks7uJJmIExlywSTuq+hjAH98AW5w9jhZwgtyWzafC2+tjJMqDz5pLmv8D6I+j0Br3PHiIDDH6Wlh8UAGb2gbbrJ8ao0adUOpnuanizgDMHBxAdLXEtnw2yiNJULC8WcyiKVMA5yXAvmGlgaSQ0G5mIvFlTUOIZiyM2YloJcZByyZPnuIXO4S33KxatG0wWMa0ANhocAXOgnNPxzlMjxXnr7RqvGqTcwpuNR05mtb1IJMuEN+tz0WSr8WcQKbS4NgiYGa0wJ5dEylRgHKYhwvvvHzQjhr8jN7mkp1aGTNTDnVS6XjMW1ABYhpcbCTpup1Ou9rQ9jnlj4cJB8XUTo6xtrbyWIbWLXOvJaAdv0G8GORPutTw7BVXUWPdWc2j4hTpNuADBLXGBZPL6oopeiXi+IgMzOBbmhpOXxAmYyi97baT5JGYoRNNkNmzryc5l8tiNjd156ay24u4ygTczA+33UVmFBcdQJtBNtdLhJVIq5eSDi3hrjINRpJDiGNhwggloFiRaR1XKVUw5IABkciSNLzIuT+y5NFxom5NM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1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174A47-3C48-44D6-9CE9-B36B5F97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plodiny se pěstují v ČR?</a:t>
            </a:r>
            <a:endParaRPr lang="de-DE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C59E551-28FD-4CF7-999C-1C61D316E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2906713"/>
            <a:ext cx="8387209" cy="150018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Jsou podmínky v ČR vhodné k zemědělství? Odůvodni…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0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C78F5E0-ADFC-4E8C-8F31-FEE57EA7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E21BD99-D364-41B9-896A-9CDB75FB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České zemědělství má dlouhou tradici, přestože je ČR zemí spíše industriální</a:t>
            </a:r>
          </a:p>
          <a:p>
            <a:r>
              <a:rPr lang="cs-CZ" dirty="0"/>
              <a:t>Vzhledem ke </a:t>
            </a:r>
            <a:r>
              <a:rPr lang="cs-CZ" dirty="0" smtClean="0"/>
              <a:t>klimatickým podmínkám </a:t>
            </a:r>
            <a:r>
              <a:rPr lang="cs-CZ" dirty="0"/>
              <a:t>se zde daří mnoha druhům zeleniny a ovoce a také skotu</a:t>
            </a:r>
          </a:p>
          <a:p>
            <a:r>
              <a:rPr lang="cs-CZ" dirty="0"/>
              <a:t>Mezi tradiční zemědělské produkty patří: </a:t>
            </a:r>
            <a:r>
              <a:rPr lang="cs-CZ" b="1" dirty="0"/>
              <a:t>obilí, brambory, cukrová řepa, chmel, víno a ovoce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8847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5971CA-2455-4B71-8FC3-F1C7FCD0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Chmelnice - Žatec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5C02744D-6241-4AA9-83E5-C7580838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88" y="1600200"/>
            <a:ext cx="6782024" cy="4525963"/>
          </a:xfrm>
        </p:spPr>
      </p:pic>
    </p:spTree>
    <p:extLst>
      <p:ext uri="{BB962C8B-B14F-4D97-AF65-F5344CB8AC3E}">
        <p14:creationId xmlns:p14="http://schemas.microsoft.com/office/powerpoint/2010/main" val="335480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B5FBB8-B8E1-4DC3-A00D-DEBAA0A5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Mikulov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201EED90-A597-459C-B5FF-CF26F5EC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2" y="1600200"/>
            <a:ext cx="8036235" cy="4525963"/>
          </a:xfrm>
        </p:spPr>
      </p:pic>
    </p:spTree>
    <p:extLst>
      <p:ext uri="{BB962C8B-B14F-4D97-AF65-F5344CB8AC3E}">
        <p14:creationId xmlns:p14="http://schemas.microsoft.com/office/powerpoint/2010/main" val="3617214185"/>
      </p:ext>
    </p:extLst>
  </p:cSld>
  <p:clrMapOvr>
    <a:masterClrMapping/>
  </p:clrMapOvr>
</p:sld>
</file>

<file path=ppt/theme/theme1.xml><?xml version="1.0" encoding="utf-8"?>
<a:theme xmlns:a="http://schemas.openxmlformats.org/drawingml/2006/main" name="ČR - DUM 3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ČR - DUM 3</Template>
  <TotalTime>9824</TotalTime>
  <Words>1045</Words>
  <Application>Microsoft Office PowerPoint</Application>
  <PresentationFormat>Předvádění na obrazovce (4:3)</PresentationFormat>
  <Paragraphs>134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ČR - DUM 3</vt:lpstr>
      <vt:lpstr>Hospodářství České republiky</vt:lpstr>
      <vt:lpstr>Prezentace aplikace PowerPoint</vt:lpstr>
      <vt:lpstr>Sektory</vt:lpstr>
      <vt:lpstr>Prezentace aplikace PowerPoint</vt:lpstr>
      <vt:lpstr>Česká republika  hospodářství I.</vt:lpstr>
      <vt:lpstr>Jaké plodiny se pěstují v ČR?</vt:lpstr>
      <vt:lpstr>Zemědělství</vt:lpstr>
      <vt:lpstr>Chmelnice - Žatec</vt:lpstr>
      <vt:lpstr>Mikulov</vt:lpstr>
      <vt:lpstr>Cukrová řepa</vt:lpstr>
      <vt:lpstr>Jaké nerostné suroviny se těží v ČR?</vt:lpstr>
      <vt:lpstr>Prezentace aplikace PowerPoint</vt:lpstr>
      <vt:lpstr>Prezentace aplikace PowerPoint</vt:lpstr>
      <vt:lpstr>Prezentace aplikace PowerPoint</vt:lpstr>
      <vt:lpstr>Vytěžený uranový důl Rožná</vt:lpstr>
      <vt:lpstr>Prezentace aplikace PowerPoint</vt:lpstr>
      <vt:lpstr>Prezentace aplikace PowerPoint</vt:lpstr>
      <vt:lpstr>Kaolinový důl - Kaznějov</vt:lpstr>
      <vt:lpstr>Průmysl a výroba</vt:lpstr>
      <vt:lpstr>Prezentace aplikace PowerPoint</vt:lpstr>
      <vt:lpstr>Prezentace aplikace PowerPoint</vt:lpstr>
      <vt:lpstr>Druhy elektráren a energetických zdrojů</vt:lpstr>
      <vt:lpstr>Prezentace aplikace PowerPoint</vt:lpstr>
      <vt:lpstr>Prezentace aplikace PowerPoint</vt:lpstr>
      <vt:lpstr>Prezentace aplikace PowerPoint</vt:lpstr>
      <vt:lpstr>Prezentace aplikace PowerPoint</vt:lpstr>
      <vt:lpstr>Počerady</vt:lpstr>
      <vt:lpstr>Dětmarovice</vt:lpstr>
      <vt:lpstr>Prezentace aplikace PowerPoint</vt:lpstr>
      <vt:lpstr>Uložení jaderného paliva</vt:lpstr>
      <vt:lpstr>Prezentace aplikace PowerPoint</vt:lpstr>
      <vt:lpstr>Dukovany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Billy</dc:creator>
  <cp:lastModifiedBy>Lucie Smolková</cp:lastModifiedBy>
  <cp:revision>416</cp:revision>
  <dcterms:created xsi:type="dcterms:W3CDTF">2014-03-06T20:05:46Z</dcterms:created>
  <dcterms:modified xsi:type="dcterms:W3CDTF">2020-02-18T12:34:27Z</dcterms:modified>
</cp:coreProperties>
</file>