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7" r:id="rId11"/>
    <p:sldId id="258" r:id="rId12"/>
    <p:sldId id="272" r:id="rId13"/>
    <p:sldId id="275" r:id="rId14"/>
    <p:sldId id="269" r:id="rId15"/>
    <p:sldId id="259" r:id="rId16"/>
    <p:sldId id="260" r:id="rId17"/>
    <p:sldId id="270" r:id="rId18"/>
    <p:sldId id="271" r:id="rId19"/>
    <p:sldId id="274" r:id="rId20"/>
    <p:sldId id="27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3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8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BC767E-93A9-40DD-8A2F-D421BCC8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3" b="13787"/>
          <a:stretch/>
        </p:blipFill>
        <p:spPr>
          <a:xfrm>
            <a:off x="20" y="-20954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7966E7-12BE-445B-A554-EB785B8B1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endParaRPr lang="de-DE" dirty="0"/>
          </a:p>
          <a:p>
            <a:pPr algn="ctr"/>
            <a:r>
              <a:rPr lang="cs-CZ" dirty="0"/>
              <a:t>Potravinářský průmysl ČR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43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E35531-1178-4C66-A352-A7A27223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Plzeňský prazdroj, a. s.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F7DA6B3-1FB1-47FE-9229-EDED32FB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vařit pivo již od 14. století</a:t>
            </a:r>
          </a:p>
          <a:p>
            <a:r>
              <a:rPr lang="cs-CZ" dirty="0"/>
              <a:t>Založen 1838 </a:t>
            </a:r>
            <a:r>
              <a:rPr lang="cs-CZ" dirty="0" err="1"/>
              <a:t>právovárníky</a:t>
            </a:r>
            <a:r>
              <a:rPr lang="cs-CZ" dirty="0"/>
              <a:t> v Plzni</a:t>
            </a:r>
          </a:p>
          <a:p>
            <a:r>
              <a:rPr lang="cs-CZ" dirty="0"/>
              <a:t>Josef </a:t>
            </a:r>
            <a:r>
              <a:rPr lang="cs-CZ" dirty="0" err="1"/>
              <a:t>Groll</a:t>
            </a:r>
            <a:r>
              <a:rPr lang="cs-CZ" dirty="0"/>
              <a:t> – 5.10.1842</a:t>
            </a:r>
          </a:p>
          <a:p>
            <a:r>
              <a:rPr lang="cs-CZ" dirty="0"/>
              <a:t>Dnes </a:t>
            </a:r>
            <a:r>
              <a:rPr lang="cs-CZ" dirty="0" err="1"/>
              <a:t>Asahi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cs-CZ" dirty="0"/>
          </a:p>
          <a:p>
            <a:r>
              <a:rPr lang="cs-CZ" dirty="0"/>
              <a:t>Vlajková loď</a:t>
            </a:r>
          </a:p>
          <a:p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45687B9-0EFE-4097-955C-C8B04F8B3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34" y="1890943"/>
            <a:ext cx="5329166" cy="37470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DB083B9-ED9B-4B45-95A7-8E7DA76D9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31" y="4173098"/>
            <a:ext cx="2166447" cy="21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5EC20C-458C-4CAC-BB4B-FE72F44D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Gambrinus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8DA4B1-D775-4E80-BA05-3E549FAE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 1869 – Ing. Emil rytíř von Škoda</a:t>
            </a:r>
          </a:p>
          <a:p>
            <a:r>
              <a:rPr lang="cs-CZ" dirty="0"/>
              <a:t>Více druhů piva</a:t>
            </a:r>
          </a:p>
          <a:p>
            <a:r>
              <a:rPr lang="cs-CZ" dirty="0"/>
              <a:t>Bombardování na konci 2. SV</a:t>
            </a:r>
          </a:p>
          <a:p>
            <a:r>
              <a:rPr lang="cs-CZ" dirty="0"/>
              <a:t>Jan Primus – </a:t>
            </a:r>
            <a:r>
              <a:rPr lang="cs-CZ" dirty="0" err="1"/>
              <a:t>brabanský</a:t>
            </a:r>
            <a:r>
              <a:rPr lang="cs-CZ" dirty="0"/>
              <a:t> vládce ve 13. století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66C1CD7-47CF-400B-B5BC-CE443901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75" y="2350064"/>
            <a:ext cx="4063492" cy="45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4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Národní pivovarnický podnik</a:t>
            </a:r>
          </a:p>
          <a:p>
            <a:r>
              <a:rPr lang="cs-CZ" dirty="0" smtClean="0"/>
              <a:t>1966 vnikl výměrem ministerstva potravinářského průmyslu</a:t>
            </a:r>
          </a:p>
          <a:p>
            <a:r>
              <a:rPr lang="cs-CZ" dirty="0" smtClean="0"/>
              <a:t>Spor s americkým </a:t>
            </a:r>
            <a:r>
              <a:rPr lang="cs-CZ" dirty="0" err="1" smtClean="0"/>
              <a:t>Budweiser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3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3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Becherovka/</a:t>
            </a:r>
            <a:r>
              <a:rPr lang="cs-CZ" dirty="0" err="1" smtClean="0"/>
              <a:t>English</a:t>
            </a:r>
            <a:r>
              <a:rPr lang="cs-CZ" dirty="0" smtClean="0"/>
              <a:t> Bitter 38%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Josef </a:t>
            </a:r>
            <a:r>
              <a:rPr lang="cs-CZ" dirty="0" err="1" smtClean="0"/>
              <a:t>Vitus</a:t>
            </a:r>
            <a:r>
              <a:rPr lang="cs-CZ" dirty="0" smtClean="0"/>
              <a:t> </a:t>
            </a:r>
            <a:r>
              <a:rPr lang="cs-CZ" dirty="0" err="1" smtClean="0"/>
              <a:t>Becher</a:t>
            </a:r>
            <a:r>
              <a:rPr lang="cs-CZ" dirty="0" smtClean="0"/>
              <a:t> lékárník v KV</a:t>
            </a:r>
          </a:p>
          <a:p>
            <a:r>
              <a:rPr lang="cs-CZ" dirty="0" smtClean="0"/>
              <a:t>Obchodník s bylinami</a:t>
            </a:r>
          </a:p>
          <a:p>
            <a:r>
              <a:rPr lang="cs-CZ" dirty="0" smtClean="0"/>
              <a:t>Později jeho syn Jan Nepomuk </a:t>
            </a:r>
            <a:r>
              <a:rPr lang="cs-CZ" dirty="0" err="1" smtClean="0"/>
              <a:t>Becher</a:t>
            </a:r>
            <a:r>
              <a:rPr lang="cs-CZ" dirty="0" smtClean="0"/>
              <a:t> převzal podnik -&gt; 1807 Becherovka, tak jak jí známe</a:t>
            </a:r>
          </a:p>
          <a:p>
            <a:r>
              <a:rPr lang="cs-CZ" dirty="0" smtClean="0"/>
              <a:t>Bylinný likér</a:t>
            </a:r>
          </a:p>
          <a:p>
            <a:r>
              <a:rPr lang="cs-CZ" dirty="0" smtClean="0"/>
              <a:t>Dnes koncern </a:t>
            </a:r>
            <a:r>
              <a:rPr lang="cs-CZ" dirty="0" err="1" smtClean="0"/>
              <a:t>Pernod</a:t>
            </a:r>
            <a:r>
              <a:rPr lang="cs-CZ" dirty="0" smtClean="0"/>
              <a:t> </a:t>
            </a:r>
            <a:r>
              <a:rPr lang="cs-CZ" dirty="0" err="1" smtClean="0"/>
              <a:t>Ricard</a:t>
            </a:r>
            <a:endParaRPr lang="cs-CZ" dirty="0" smtClean="0"/>
          </a:p>
          <a:p>
            <a:r>
              <a:rPr lang="cs-CZ" dirty="0" smtClean="0"/>
              <a:t>Více než 20 druhů bylin</a:t>
            </a:r>
          </a:p>
          <a:p>
            <a:r>
              <a:rPr lang="cs-CZ" dirty="0" smtClean="0"/>
              <a:t>„třináctý pramen“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38" y="3610708"/>
            <a:ext cx="4503443" cy="30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76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798D13-9DCC-43AC-B888-31D085AC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Lihoviny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C5DB6D-D9F3-43D5-B96E-C806288B8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Mladší tradice, ale významné firmy: </a:t>
            </a:r>
            <a:r>
              <a:rPr lang="cs-CZ" dirty="0" err="1"/>
              <a:t>Stock</a:t>
            </a:r>
            <a:r>
              <a:rPr lang="cs-CZ" dirty="0"/>
              <a:t>, Bohemia sekt, Jelínek (Vizovice)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24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82318B-9CFC-4ADC-A87B-48E9E025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Stock</a:t>
            </a:r>
            <a:r>
              <a:rPr lang="cs-CZ" dirty="0"/>
              <a:t> </a:t>
            </a:r>
            <a:r>
              <a:rPr lang="cs-CZ" dirty="0" err="1"/>
              <a:t>Spirits</a:t>
            </a:r>
            <a:r>
              <a:rPr lang="cs-CZ" dirty="0"/>
              <a:t> Group  - Božkov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9FFEDF-BE7E-4BCF-A392-3723D0D4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Tradice sahá až do roku 1884 – </a:t>
            </a:r>
            <a:r>
              <a:rPr lang="cs-CZ" dirty="0" err="1"/>
              <a:t>Lionello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 v přístavu </a:t>
            </a:r>
            <a:r>
              <a:rPr lang="cs-CZ" dirty="0" err="1"/>
              <a:t>Trst</a:t>
            </a:r>
            <a:r>
              <a:rPr lang="cs-CZ" dirty="0"/>
              <a:t> založil </a:t>
            </a:r>
            <a:r>
              <a:rPr lang="cs-CZ" dirty="0" err="1"/>
              <a:t>Camis</a:t>
            </a:r>
            <a:r>
              <a:rPr lang="cs-CZ" dirty="0"/>
              <a:t> &amp; </a:t>
            </a:r>
            <a:r>
              <a:rPr lang="cs-CZ" dirty="0" err="1"/>
              <a:t>Stock</a:t>
            </a:r>
            <a:endParaRPr lang="cs-CZ" dirty="0"/>
          </a:p>
          <a:p>
            <a:r>
              <a:rPr lang="cs-CZ" dirty="0"/>
              <a:t>1920 lihovar v Božkově -&gt; 1927 </a:t>
            </a:r>
            <a:r>
              <a:rPr lang="cs-CZ" dirty="0" err="1"/>
              <a:t>Ferner</a:t>
            </a:r>
            <a:r>
              <a:rPr lang="cs-CZ" dirty="0"/>
              <a:t> </a:t>
            </a:r>
            <a:r>
              <a:rPr lang="cs-CZ" dirty="0" err="1"/>
              <a:t>Stock</a:t>
            </a:r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AF370B6-A935-4A10-B1AE-80B9EB399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30" y="4245656"/>
            <a:ext cx="4169238" cy="22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A03688-589D-4834-8CBB-4136885B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Bohemia sekt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C9F0FCA-3657-46C7-941A-4D3CF81F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Starém Plzenci nedaleko Plzně</a:t>
            </a:r>
          </a:p>
          <a:p>
            <a:r>
              <a:rPr lang="cs-CZ" dirty="0"/>
              <a:t>Původně pivovar z roku 1873 – dobrá kvalita – zakoupení Měšťanským pivovarem v Plzni a prostory ležely ladem</a:t>
            </a:r>
          </a:p>
          <a:p>
            <a:r>
              <a:rPr lang="cs-CZ" dirty="0"/>
              <a:t>1942 – Českomoravské vinné sklepy</a:t>
            </a:r>
          </a:p>
          <a:p>
            <a:r>
              <a:rPr lang="cs-CZ" dirty="0"/>
              <a:t>Louis </a:t>
            </a:r>
            <a:r>
              <a:rPr lang="cs-CZ" dirty="0" err="1"/>
              <a:t>Girardot</a:t>
            </a:r>
            <a:r>
              <a:rPr lang="cs-CZ" dirty="0"/>
              <a:t> -&gt; francouzský </a:t>
            </a:r>
            <a:r>
              <a:rPr lang="cs-CZ" dirty="0" err="1"/>
              <a:t>enolog</a:t>
            </a:r>
            <a:r>
              <a:rPr lang="cs-CZ" dirty="0"/>
              <a:t> rodák ze Champagne -&gt; „Champagne de Bohéme“</a:t>
            </a:r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5F1429C-0844-4A34-924C-2074E931E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73" y="3572933"/>
            <a:ext cx="2919942" cy="29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90364D-61D6-4374-9B4B-95D01952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Vinařské závody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BB590F-C177-4C8D-A454-BA3CCF41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Dlouhá tradice a v posledních letech i značné šlechtitelské úspěchy a ocenění</a:t>
            </a:r>
          </a:p>
          <a:p>
            <a:r>
              <a:rPr lang="cs-CZ" dirty="0"/>
              <a:t>Největší produkce – J. Morava – Pálava </a:t>
            </a:r>
            <a:r>
              <a:rPr lang="cs-CZ" dirty="0" smtClean="0"/>
              <a:t>(</a:t>
            </a:r>
            <a:r>
              <a:rPr lang="cs-CZ" dirty="0"/>
              <a:t>M</a:t>
            </a:r>
            <a:r>
              <a:rPr lang="cs-CZ" dirty="0" smtClean="0"/>
              <a:t>ikulov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V Čechách – Mělník, Most, Praha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88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3EA09B-BEAE-482D-BDED-B0577401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Nealkoholické nápoje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3958D5E-7001-4378-912A-E18D664E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celé ČR – Coca-Cola i Pepsi – Praha</a:t>
            </a:r>
          </a:p>
          <a:p>
            <a:r>
              <a:rPr lang="cs-CZ" dirty="0"/>
              <a:t>Limonády – Toma</a:t>
            </a:r>
          </a:p>
          <a:p>
            <a:r>
              <a:rPr lang="cs-CZ" dirty="0"/>
              <a:t>Minerálky – Mattoni, Dobrá voda, Poděbradka</a:t>
            </a:r>
          </a:p>
          <a:p>
            <a:r>
              <a:rPr lang="cs-CZ" dirty="0"/>
              <a:t>Džus - Relax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37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Coca-Cola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USA také jako </a:t>
            </a:r>
            <a:r>
              <a:rPr lang="cs-CZ" dirty="0" err="1" smtClean="0"/>
              <a:t>Coke</a:t>
            </a:r>
            <a:endParaRPr lang="cs-CZ" dirty="0" smtClean="0"/>
          </a:p>
          <a:p>
            <a:r>
              <a:rPr lang="cs-CZ" dirty="0" smtClean="0"/>
              <a:t>Vznik 1886, jako lék na žaludeční potíže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91" y="3401291"/>
            <a:ext cx="4603173" cy="30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1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31FC36-C8FD-40F2-8F49-371FDEAD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C3D9A7-0B0D-49A0-BD27-9B096EFB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Výchozí suroviny -&gt; domácí zemědělské, lesní a vodní produkty + dovážené suroviny</a:t>
            </a:r>
          </a:p>
          <a:p>
            <a:r>
              <a:rPr lang="cs-CZ" dirty="0"/>
              <a:t>Závody nedaleko zdroje surovin </a:t>
            </a:r>
          </a:p>
          <a:p>
            <a:r>
              <a:rPr lang="cs-CZ" dirty="0"/>
              <a:t>Soustřeďuje se v úrodných nížinách – Polabí, jižní Morava a na Hané + velká města a okolí</a:t>
            </a:r>
          </a:p>
          <a:p>
            <a:r>
              <a:rPr lang="cs-CZ" dirty="0"/>
              <a:t>Tradiční místní výroba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0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Mattoni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1864 Heinrichem </a:t>
            </a:r>
            <a:r>
              <a:rPr lang="cs-CZ" dirty="0" err="1" smtClean="0"/>
              <a:t>Mattonim</a:t>
            </a:r>
            <a:r>
              <a:rPr lang="cs-CZ" dirty="0" smtClean="0"/>
              <a:t> -&gt; převzal stáčírnu minerální vody v Kyselce, později v KV</a:t>
            </a:r>
          </a:p>
          <a:p>
            <a:r>
              <a:rPr lang="cs-CZ" dirty="0" smtClean="0"/>
              <a:t>Využívá přírodní pramen nedaleko Kyselky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3" y="3780477"/>
            <a:ext cx="5592040" cy="28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e result for matt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284" y="2831521"/>
            <a:ext cx="190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4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7C714A-C2EE-447B-8235-CEF26548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Mlýny a pekárny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FDDF82A-909C-40C5-98B5-1575024D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výrobu mouky ze zrní v mlýnech navazuje výroby</a:t>
            </a:r>
          </a:p>
          <a:p>
            <a:pPr>
              <a:buFontTx/>
              <a:buChar char="-"/>
            </a:pPr>
            <a:r>
              <a:rPr lang="cs-CZ" dirty="0"/>
              <a:t>chleba, pečiva a cukrářských výrobků</a:t>
            </a:r>
          </a:p>
          <a:p>
            <a:pPr>
              <a:buFontTx/>
              <a:buChar char="-"/>
            </a:pPr>
            <a:r>
              <a:rPr lang="cs-CZ" dirty="0"/>
              <a:t>Pekárny (největší): </a:t>
            </a:r>
            <a:r>
              <a:rPr lang="cs-CZ" dirty="0" err="1"/>
              <a:t>Odkolek</a:t>
            </a:r>
            <a:r>
              <a:rPr lang="cs-CZ" dirty="0"/>
              <a:t> a Delta Praha</a:t>
            </a:r>
            <a:endParaRPr lang="de-DE" dirty="0"/>
          </a:p>
        </p:txBody>
      </p:sp>
      <p:pic>
        <p:nvPicPr>
          <p:cNvPr id="1026" name="Picture 2" descr="Image result for odko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13" y="2884243"/>
            <a:ext cx="28289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lta pekar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3" y="3804749"/>
            <a:ext cx="4349262" cy="25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8BCE4E-6288-476F-9404-0EABFFE8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Masná </a:t>
            </a:r>
            <a:r>
              <a:rPr lang="cs-CZ" dirty="0" smtClean="0"/>
              <a:t>výroba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6D9DB66-72E1-44AB-959F-12378F1A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930400"/>
            <a:ext cx="10879667" cy="42418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Maso jakožto základní surovina -&gt; pohorské oblasti</a:t>
            </a:r>
          </a:p>
          <a:p>
            <a:endParaRPr lang="cs-CZ" dirty="0"/>
          </a:p>
          <a:p>
            <a:r>
              <a:rPr lang="cs-CZ" dirty="0"/>
              <a:t>Druhovýroba: </a:t>
            </a:r>
            <a:r>
              <a:rPr lang="cs-CZ" dirty="0" smtClean="0"/>
              <a:t>uzenářství </a:t>
            </a:r>
            <a:r>
              <a:rPr lang="cs-CZ" dirty="0"/>
              <a:t>– výroba uzenin (párky, salámy, klobásy..)</a:t>
            </a:r>
          </a:p>
          <a:p>
            <a:pPr>
              <a:buFontTx/>
              <a:buChar char="-"/>
            </a:pPr>
            <a:r>
              <a:rPr lang="cs-CZ" dirty="0"/>
              <a:t>Konzervárny – paštiky, pomazánky, konzervy</a:t>
            </a:r>
          </a:p>
          <a:p>
            <a:pPr>
              <a:buFontTx/>
              <a:buChar char="-"/>
            </a:pPr>
            <a:r>
              <a:rPr lang="cs-CZ" dirty="0"/>
              <a:t>Mrazírny – veškeré mražené a vakuované výrobky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Největší provozy – Planá nad Lužnicí, Kostelec, Plzeň, Polička, </a:t>
            </a:r>
            <a:r>
              <a:rPr lang="cs-CZ" dirty="0" err="1"/>
              <a:t>Martinov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78" y="456917"/>
            <a:ext cx="2659248" cy="19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5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3CF7B4-2957-4A57-B21B-06C2494A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Mlékárenská průmysl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E6C9F8A-FF96-49BA-9F45-CCD3FFA0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celé republice -&gt; trvanlivost a odbyt mléčných výrobků</a:t>
            </a:r>
          </a:p>
          <a:p>
            <a:r>
              <a:rPr lang="cs-CZ" dirty="0"/>
              <a:t>Mléko, sýry, smetana, jogurt, tvarohy</a:t>
            </a:r>
          </a:p>
          <a:p>
            <a:r>
              <a:rPr lang="cs-CZ" dirty="0"/>
              <a:t>Dále v cukrárenských provozech a čokoládovnách</a:t>
            </a:r>
          </a:p>
          <a:p>
            <a:endParaRPr lang="cs-CZ" dirty="0"/>
          </a:p>
          <a:p>
            <a:r>
              <a:rPr lang="cs-CZ" dirty="0" err="1"/>
              <a:t>Nejznámnější</a:t>
            </a:r>
            <a:r>
              <a:rPr lang="cs-CZ" dirty="0"/>
              <a:t> mlékárny – Kunín, Olma – Olomouc, Madeta – Klatovy, </a:t>
            </a:r>
            <a:r>
              <a:rPr lang="cs-CZ" dirty="0" err="1"/>
              <a:t>Danone</a:t>
            </a:r>
            <a:r>
              <a:rPr lang="cs-CZ" dirty="0"/>
              <a:t> – Benešov, Želetava</a:t>
            </a:r>
            <a:endParaRPr lang="de-DE" dirty="0"/>
          </a:p>
        </p:txBody>
      </p:sp>
      <p:pic>
        <p:nvPicPr>
          <p:cNvPr id="3074" name="Picture 2" descr="Image result for d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60" y="4801454"/>
            <a:ext cx="41719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uní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59" y="5117611"/>
            <a:ext cx="2153872" cy="17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želet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82" y="5215669"/>
            <a:ext cx="1544271" cy="15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ol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3" y="5127990"/>
            <a:ext cx="2679347" cy="15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0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9DC395-68FB-4220-BCB4-DD65FEFE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Čokoládovny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04D30B-40FA-4009-B517-33F818E1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Zahraniční firmy např. NESTLE + značka Orion (Praha)</a:t>
            </a:r>
          </a:p>
          <a:p>
            <a:r>
              <a:rPr lang="cs-CZ" dirty="0"/>
              <a:t>Mars (Poříčí nad Sázavou) – Mars, </a:t>
            </a:r>
            <a:r>
              <a:rPr lang="cs-CZ" dirty="0" err="1"/>
              <a:t>Bounty</a:t>
            </a:r>
            <a:r>
              <a:rPr lang="cs-CZ" dirty="0"/>
              <a:t>, Twist, atd.</a:t>
            </a:r>
          </a:p>
          <a:p>
            <a:r>
              <a:rPr lang="cs-CZ" dirty="0"/>
              <a:t>Opavia (Opava) – sušenky a cukrovinky</a:t>
            </a:r>
            <a:endParaRPr lang="de-DE" dirty="0"/>
          </a:p>
        </p:txBody>
      </p:sp>
      <p:pic>
        <p:nvPicPr>
          <p:cNvPr id="4098" name="Picture 2" descr="Image result for opa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1" y="3669324"/>
            <a:ext cx="3299725" cy="30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ars tyči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5087814"/>
            <a:ext cx="3908910" cy="11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orion čo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93" y="3618719"/>
            <a:ext cx="3223507" cy="26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8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326B5E-E254-4B9C-9345-445F7CBC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Cukrovary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0D46D67-8FE0-42D2-9620-B8CE1A76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cukrové řepy</a:t>
            </a:r>
          </a:p>
          <a:p>
            <a:r>
              <a:rPr lang="cs-CZ" dirty="0"/>
              <a:t>„bílé zlato“ – export (minulost) dnes spíše útlum</a:t>
            </a:r>
          </a:p>
          <a:p>
            <a:r>
              <a:rPr lang="cs-CZ" dirty="0"/>
              <a:t>Významné cukrovary v Polabí, Poohří, na Hané a na jižní Moravě</a:t>
            </a:r>
          </a:p>
          <a:p>
            <a:r>
              <a:rPr lang="cs-CZ" dirty="0"/>
              <a:t>Ročně přes 400 000 t cukru ročně</a:t>
            </a:r>
            <a:endParaRPr lang="de-DE" dirty="0"/>
          </a:p>
        </p:txBody>
      </p:sp>
      <p:pic>
        <p:nvPicPr>
          <p:cNvPr id="5122" name="Picture 2" descr="Image result for cukrovary č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22" y="3703633"/>
            <a:ext cx="4029563" cy="27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37022" y="6488668"/>
            <a:ext cx="370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Cukrovar </a:t>
            </a:r>
            <a:r>
              <a:rPr lang="cs-CZ" dirty="0" err="1" smtClean="0"/>
              <a:t>Vrbátka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83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B9B72-076F-4AD1-A55C-65D07F2C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Tabákoviny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DBA670-9EB6-41A7-B81B-E64F979F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cigaret</a:t>
            </a:r>
          </a:p>
          <a:p>
            <a:r>
              <a:rPr lang="cs-CZ" dirty="0"/>
              <a:t>Kutná Hora – Philip </a:t>
            </a:r>
            <a:r>
              <a:rPr lang="cs-CZ" dirty="0" err="1"/>
              <a:t>morris</a:t>
            </a:r>
            <a:endParaRPr lang="de-DE" dirty="0"/>
          </a:p>
        </p:txBody>
      </p:sp>
      <p:pic>
        <p:nvPicPr>
          <p:cNvPr id="6146" name="Picture 2" descr="Image result for philip mor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" y="3127159"/>
            <a:ext cx="6168107" cy="32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hilip morris kutná h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54" y="2256445"/>
            <a:ext cx="5790146" cy="38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97714" y="6180749"/>
            <a:ext cx="399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Muzeum tabáku v Kutné Hoře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52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ADF41-4B5E-481C-929B-3F30C225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Pivovary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BA2BCB-F21E-4B24-B0F5-72FB3CE9B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ČR má dlouhodobě vysokou spotřebu piva na obyvatele (141 l/ob.)</a:t>
            </a:r>
          </a:p>
          <a:p>
            <a:r>
              <a:rPr lang="cs-CZ" dirty="0"/>
              <a:t>Rok 2019 rekord ve výstavu pivovarů – 21,3 mil. Hl</a:t>
            </a:r>
          </a:p>
          <a:p>
            <a:r>
              <a:rPr lang="cs-CZ" dirty="0"/>
              <a:t>Pivovary po celé ČR </a:t>
            </a:r>
          </a:p>
          <a:p>
            <a:r>
              <a:rPr lang="cs-CZ" dirty="0"/>
              <a:t>Velké pivovary součástí zahraničních společností – např. Heineken</a:t>
            </a:r>
          </a:p>
          <a:p>
            <a:r>
              <a:rPr lang="cs-CZ" dirty="0"/>
              <a:t>Velký trend minipivovarů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61965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2D41"/>
      </a:dk2>
      <a:lt2>
        <a:srgbClr val="E5E8E2"/>
      </a:lt2>
      <a:accent1>
        <a:srgbClr val="8A4DC3"/>
      </a:accent1>
      <a:accent2>
        <a:srgbClr val="574CB8"/>
      </a:accent2>
      <a:accent3>
        <a:srgbClr val="4D72C3"/>
      </a:accent3>
      <a:accent4>
        <a:srgbClr val="3B91B1"/>
      </a:accent4>
      <a:accent5>
        <a:srgbClr val="46B3A3"/>
      </a:accent5>
      <a:accent6>
        <a:srgbClr val="3BB16F"/>
      </a:accent6>
      <a:hlink>
        <a:srgbClr val="5E913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588</Words>
  <Application>Microsoft Office PowerPoint</Application>
  <PresentationFormat>Vlastní</PresentationFormat>
  <Paragraphs>93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BrushVTI</vt:lpstr>
      <vt:lpstr> Potravinářský průmysl ČR</vt:lpstr>
      <vt:lpstr>Úvod</vt:lpstr>
      <vt:lpstr>Mlýny a pekárny</vt:lpstr>
      <vt:lpstr>Masná výroba</vt:lpstr>
      <vt:lpstr>Mlékárenská průmysl</vt:lpstr>
      <vt:lpstr>Čokoládovny</vt:lpstr>
      <vt:lpstr>Cukrovary</vt:lpstr>
      <vt:lpstr>Tabákoviny</vt:lpstr>
      <vt:lpstr>Pivovary</vt:lpstr>
      <vt:lpstr>Plzeňský prazdroj, a. s.</vt:lpstr>
      <vt:lpstr>Gambrinus</vt:lpstr>
      <vt:lpstr>Budějovický Budvar</vt:lpstr>
      <vt:lpstr>Becherovka/English Bitter 38%</vt:lpstr>
      <vt:lpstr>Lihoviny</vt:lpstr>
      <vt:lpstr>Stock Spirits Group  - Božkov</vt:lpstr>
      <vt:lpstr>Bohemia sekt</vt:lpstr>
      <vt:lpstr>Vinařské závody</vt:lpstr>
      <vt:lpstr>Nealkoholické nápoje</vt:lpstr>
      <vt:lpstr>Coca-Cola</vt:lpstr>
      <vt:lpstr>Mattoni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Potravinářský průmysl ČR</dc:title>
  <dc:creator>lsmol</dc:creator>
  <cp:lastModifiedBy>Lucie Smolková</cp:lastModifiedBy>
  <cp:revision>10</cp:revision>
  <dcterms:created xsi:type="dcterms:W3CDTF">2020-02-19T20:23:18Z</dcterms:created>
  <dcterms:modified xsi:type="dcterms:W3CDTF">2020-02-20T07:00:07Z</dcterms:modified>
</cp:coreProperties>
</file>