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8" r:id="rId3"/>
    <p:sldId id="258" r:id="rId4"/>
    <p:sldId id="257" r:id="rId5"/>
    <p:sldId id="260" r:id="rId6"/>
    <p:sldId id="261" r:id="rId7"/>
    <p:sldId id="269" r:id="rId8"/>
    <p:sldId id="270" r:id="rId9"/>
    <p:sldId id="271" r:id="rId10"/>
    <p:sldId id="259" r:id="rId11"/>
    <p:sldId id="272" r:id="rId12"/>
    <p:sldId id="276" r:id="rId13"/>
    <p:sldId id="273" r:id="rId14"/>
    <p:sldId id="274" r:id="rId15"/>
    <p:sldId id="275" r:id="rId16"/>
    <p:sldId id="277" r:id="rId17"/>
    <p:sldId id="26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33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8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8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1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0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4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9" r:id="rId5"/>
    <p:sldLayoutId id="2147483743" r:id="rId6"/>
    <p:sldLayoutId id="2147483744" r:id="rId7"/>
    <p:sldLayoutId id="2147483745" r:id="rId8"/>
    <p:sldLayoutId id="2147483748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ppov/rnm/narodnostni-mensiny---uvod-1361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cm.cz/mensiny-jednotlive-etnicke-a-narodnostni-mensiny-v-c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ceska-republika-od-roku-1989-v-cislech-2018#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cr.cz/clanek/statistiky-pocty-obyvatel-v-obcich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ECA6C-B1C3-4570-B9ED-9FBCA24AB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85" b="18665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666F49-3316-4F4A-ADC8-E4221127E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7058332" cy="2901694"/>
          </a:xfrm>
        </p:spPr>
        <p:txBody>
          <a:bodyPr anchor="b">
            <a:normAutofit/>
          </a:bodyPr>
          <a:lstStyle/>
          <a:p>
            <a:endParaRPr lang="de-DE" sz="4400" dirty="0">
              <a:solidFill>
                <a:schemeClr val="tx1"/>
              </a:solidFill>
            </a:endParaRPr>
          </a:p>
          <a:p>
            <a:r>
              <a:rPr lang="cs-CZ" dirty="0"/>
              <a:t>Obyvatelstvo ČR</a:t>
            </a:r>
            <a:endParaRPr lang="de-DE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5AD7FC-7E40-4DA9-AA4A-CC52F66C5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endParaRPr lang="de-DE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3876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35141-8810-4092-8ED9-B3A9E8EF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725379"/>
            <a:ext cx="10058400" cy="1450757"/>
          </a:xfrm>
        </p:spPr>
        <p:txBody>
          <a:bodyPr/>
          <a:lstStyle/>
          <a:p>
            <a:r>
              <a:rPr lang="cs-CZ" dirty="0"/>
              <a:t>Národnostní složení obyvatelstva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20A577-8997-4C4A-A3C1-56C4C5A0F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-23575"/>
            <a:ext cx="9119616" cy="6839712"/>
          </a:xfrm>
        </p:spPr>
      </p:pic>
      <p:sp>
        <p:nvSpPr>
          <p:cNvPr id="3" name="TextovéPole 2"/>
          <p:cNvSpPr txBox="1"/>
          <p:nvPr/>
        </p:nvSpPr>
        <p:spPr>
          <a:xfrm>
            <a:off x="10033348" y="613775"/>
            <a:ext cx="1352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Den národnostních menšin – 19.5.</a:t>
            </a:r>
          </a:p>
        </p:txBody>
      </p:sp>
      <p:sp>
        <p:nvSpPr>
          <p:cNvPr id="4" name="Obdélník 3"/>
          <p:cNvSpPr/>
          <p:nvPr/>
        </p:nvSpPr>
        <p:spPr>
          <a:xfrm rot="10800000" flipV="1">
            <a:off x="8981161" y="2220517"/>
            <a:ext cx="2922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https://www.vlada.cz/cz/ppov/rnm/narodnostni-mensiny---uvod-1361/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9121035" y="2834631"/>
            <a:ext cx="264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http://www.nicm.cz/mensiny-jednotlive-etnicke-a-narodnostni-mensiny-v-cr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4775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07534" y="307976"/>
            <a:ext cx="707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/>
              <a:t>Demografická revoluce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49867" y="1190626"/>
            <a:ext cx="1023408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zachycuje reprodukční chování obyvatelstva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07534" y="1955800"/>
            <a:ext cx="10985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 dirty="0"/>
              <a:t> přechod od neregulované porodnosti k porodnosti regulované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63084" y="3125788"/>
            <a:ext cx="1010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charakteristická je poklesem porodnosti a  úmrtnosti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klesá také kojenecká úmrtnost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zvyšuje se naděje dožití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512552" y="6421438"/>
            <a:ext cx="6794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064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  <p:bldP spid="563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5" y="250521"/>
            <a:ext cx="9382219" cy="5773674"/>
          </a:xfrm>
        </p:spPr>
      </p:pic>
      <p:sp>
        <p:nvSpPr>
          <p:cNvPr id="6" name="TextovéPole 5"/>
          <p:cNvSpPr txBox="1"/>
          <p:nvPr/>
        </p:nvSpPr>
        <p:spPr>
          <a:xfrm>
            <a:off x="9356942" y="5868630"/>
            <a:ext cx="160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232106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rodnost a umrtnost v č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9" y="876821"/>
            <a:ext cx="10821133" cy="45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356942" y="5868630"/>
            <a:ext cx="160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184014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orodnost  v č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3" y="741908"/>
            <a:ext cx="11310466" cy="46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043791" y="5499298"/>
            <a:ext cx="160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63081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enšiny v čr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15" y="162838"/>
            <a:ext cx="5418508" cy="59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78246" y="6053296"/>
            <a:ext cx="160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250008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statistiky – ČR v číslech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https://www.czso.cz/csu/czso/ceska-republika-od-roku-1989-v-cislech-2018#01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81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05BB6-799E-42F1-9EB4-753B2BF2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Sídla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AE1D2-635E-46CE-80AB-D5D96AC9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B2D120-3AFE-449D-81FD-1E5BEB42E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Výsledek obrázku pro letecký snímek vesnice">
            <a:extLst>
              <a:ext uri="{FF2B5EF4-FFF2-40B4-BE49-F238E27FC236}">
                <a16:creationId xmlns:a16="http://schemas.microsoft.com/office/drawing/2014/main" id="{A80E884D-D987-4269-86EA-19BF9639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8" y="-72019"/>
            <a:ext cx="5261093" cy="35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letecký snímek plzne">
            <a:extLst>
              <a:ext uri="{FF2B5EF4-FFF2-40B4-BE49-F238E27FC236}">
                <a16:creationId xmlns:a16="http://schemas.microsoft.com/office/drawing/2014/main" id="{9A68CB3F-7DDD-44E9-8993-4CA06AAB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10" y="3523312"/>
            <a:ext cx="6397492" cy="32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1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20752" y="328613"/>
            <a:ext cx="603884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solidFill>
                  <a:schemeClr val="hlink"/>
                </a:solidFill>
              </a:rPr>
              <a:t>Obyvatelstvo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63085" y="1042988"/>
            <a:ext cx="992504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</a:t>
            </a:r>
            <a:r>
              <a:rPr lang="cs-CZ" altLang="cs-CZ" sz="2800">
                <a:latin typeface="ArialMT" charset="-18"/>
              </a:rPr>
              <a:t>soubor lidí žijících na určitém území, který se zpravidla skládá z několika populací nebo národů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377" y="1875100"/>
            <a:ext cx="11836732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 dirty="0"/>
              <a:t> </a:t>
            </a:r>
            <a:r>
              <a:rPr lang="cs-CZ" altLang="cs-CZ" sz="2800" dirty="0">
                <a:latin typeface="ArialMT" charset="-18"/>
              </a:rPr>
              <a:t>základní znaky obyvatelstva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2800" dirty="0">
                <a:latin typeface="ArialMT" charset="-18"/>
              </a:rPr>
              <a:t>národnostní složení             	             		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2800" dirty="0">
                <a:latin typeface="ArialMT" charset="-18"/>
              </a:rPr>
              <a:t>prostorové rozmístění (struktura sídel)       	 	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2800" dirty="0">
                <a:latin typeface="ArialMT" charset="-18"/>
              </a:rPr>
              <a:t>hustota osídlení					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2800" dirty="0">
                <a:latin typeface="ArialMT" charset="-18"/>
              </a:rPr>
              <a:t>struktura podle pohlaví,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ArialMT" charset="-18"/>
              </a:rPr>
              <a:t>věku, ekonomické aktivity, vzdělání, mateřského jazyka, náboženského vyznání, rodinného stavu…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724218" y="6453188"/>
            <a:ext cx="46778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94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92BF8-39BB-4573-A7A8-8E498A4E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přehled 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50E5F7-8837-4FD1-9F01-40AF8CF5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6360"/>
            <a:ext cx="10058400" cy="3760891"/>
          </a:xfrm>
        </p:spPr>
        <p:txBody>
          <a:bodyPr>
            <a:noAutofit/>
          </a:bodyPr>
          <a:lstStyle/>
          <a:p>
            <a:r>
              <a:rPr lang="cs-CZ" sz="2400" dirty="0">
                <a:latin typeface="+mj-lt"/>
              </a:rPr>
              <a:t>- nejstarší historicky doložitelní obyvatelé na našem území – Keltové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Bojové (Latinský název Bohemia – odvozeno od keltského kmene Bojů, kteří u nás žili ód 4. do 1. století př. n. l.)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Germáni – okolo 1. století př. n. 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5.-6- století (stěhování národů) – Slované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9. století – Velkomoravská říše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10. století – sjednocování kmenů – Český stát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BC799-801C-4F49-A092-A2A884C3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obyvatel v ČR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64D2F-0D1A-4A5F-9DA0-C660C2B2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03" y="1941535"/>
            <a:ext cx="11548997" cy="447179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200" dirty="0"/>
              <a:t> obyvatelé, kteří mají v ČR trvalé bydliště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200" dirty="0"/>
              <a:t> bez ohledu na státní občanství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Cca 10,56 milionu lidí (okolo 14. místo v Evropě)</a:t>
            </a:r>
          </a:p>
          <a:p>
            <a:endParaRPr lang="cs-CZ" dirty="0">
              <a:latin typeface="+mj-lt"/>
            </a:endParaRPr>
          </a:p>
          <a:p>
            <a:r>
              <a:rPr lang="cs-CZ" b="1" dirty="0">
                <a:latin typeface="+mj-lt"/>
              </a:rPr>
              <a:t>Kolik obyvatel má Evropa?</a:t>
            </a:r>
          </a:p>
          <a:p>
            <a:r>
              <a:rPr lang="cs-CZ" dirty="0">
                <a:latin typeface="+mj-lt"/>
              </a:rPr>
              <a:t>asi 731 000 000</a:t>
            </a:r>
          </a:p>
          <a:p>
            <a:r>
              <a:rPr lang="cs-CZ" b="1" dirty="0">
                <a:latin typeface="+mj-lt"/>
              </a:rPr>
              <a:t>Jaký zlomek populace zaujímají Češi?</a:t>
            </a:r>
          </a:p>
          <a:p>
            <a:r>
              <a:rPr lang="cs-CZ" dirty="0"/>
              <a:t>10 564 468 </a:t>
            </a:r>
            <a:r>
              <a:rPr lang="cs-CZ" dirty="0">
                <a:latin typeface="+mj-lt"/>
              </a:rPr>
              <a:t>/ 731 000 000 = 0,0144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Češi tvoří cca 1,44 % obyvatelstva Evropy</a:t>
            </a:r>
          </a:p>
          <a:p>
            <a:endParaRPr lang="cs-CZ" dirty="0"/>
          </a:p>
        </p:txBody>
      </p:sp>
      <p:pic>
        <p:nvPicPr>
          <p:cNvPr id="1026" name="Picture 2" descr="Výsledek obrázku pro čr v evropě">
            <a:extLst>
              <a:ext uri="{FF2B5EF4-FFF2-40B4-BE49-F238E27FC236}">
                <a16:creationId xmlns:a16="http://schemas.microsoft.com/office/drawing/2014/main" id="{DDADFBF7-B176-455B-A995-8BA3C600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108201"/>
            <a:ext cx="4164330" cy="37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DEC72-07A8-4DCD-BCEE-B96AE459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Hustota zalidnění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F1256-44CD-4BAA-9396-099551C3A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Aktuální počet obyvatel: 10 564 468 </a:t>
            </a:r>
          </a:p>
          <a:p>
            <a:r>
              <a:rPr lang="de-DE" dirty="0">
                <a:hlinkClick r:id="rId2"/>
              </a:rPr>
              <a:t>https://www.mvcr.cz/clanek/statistiky-pocty-obyvatel-v-obcich.aspx</a:t>
            </a:r>
            <a:endParaRPr lang="cs-CZ" dirty="0"/>
          </a:p>
          <a:p>
            <a:endParaRPr lang="cs-CZ" dirty="0"/>
          </a:p>
          <a:p>
            <a:r>
              <a:rPr lang="cs-CZ" dirty="0"/>
              <a:t>Rozloha: 78 866 km²</a:t>
            </a:r>
          </a:p>
          <a:p>
            <a:endParaRPr lang="cs-CZ" dirty="0"/>
          </a:p>
          <a:p>
            <a:r>
              <a:rPr lang="cs-CZ" dirty="0"/>
              <a:t>Vypočti hustotu obyvatelstva na km²</a:t>
            </a:r>
          </a:p>
          <a:p>
            <a:r>
              <a:rPr lang="cs-CZ" dirty="0"/>
              <a:t>133,95 ob/km²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1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0996A-1B2C-464D-B35E-BD18A0B6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Hustota zalidnění</a:t>
            </a:r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8B8151-6436-4D89-A449-B0985AAB9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2135892"/>
            <a:ext cx="8178634" cy="3803065"/>
          </a:xfrm>
        </p:spPr>
      </p:pic>
    </p:spTree>
    <p:extLst>
      <p:ext uri="{BB962C8B-B14F-4D97-AF65-F5344CB8AC3E}">
        <p14:creationId xmlns:p14="http://schemas.microsoft.com/office/powerpoint/2010/main" val="47419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77900" y="298451"/>
            <a:ext cx="94403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/>
              <a:t>Vývoj počtu obyvatel</a:t>
            </a:r>
          </a:p>
        </p:txBody>
      </p:sp>
      <p:pic>
        <p:nvPicPr>
          <p:cNvPr id="5123" name="Picture 3" descr="obyva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4" y="1019176"/>
            <a:ext cx="10513484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696701" y="6491288"/>
            <a:ext cx="495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665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35567" y="319088"/>
            <a:ext cx="6819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solidFill>
                  <a:schemeClr val="hlink"/>
                </a:solidFill>
              </a:rPr>
              <a:t>Sčítání obyvatelstva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31385" y="1223963"/>
            <a:ext cx="7031567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sčítání lidu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soupis obyvatelstva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800"/>
              <a:t> populační census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17850"/>
            <a:ext cx="68453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681885" y="6443663"/>
            <a:ext cx="5101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64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20234" y="276226"/>
            <a:ext cx="9639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/>
              <a:t>Historie sčítání obyvatelstva na území ČR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92717" y="1169988"/>
            <a:ext cx="996526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solidFill>
                  <a:srgbClr val="014495"/>
                </a:solidFill>
              </a:rPr>
              <a:t>1754		</a:t>
            </a:r>
            <a:r>
              <a:rPr lang="cs-CZ" altLang="cs-CZ" sz="2800" dirty="0"/>
              <a:t> patent císařovny Marie Terezie  			     dvojí sčítání: církev + vrchnost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800" dirty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05418" y="2657475"/>
            <a:ext cx="104499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solidFill>
                  <a:srgbClr val="014495"/>
                </a:solidFill>
              </a:rPr>
              <a:t>1869		</a:t>
            </a:r>
            <a:r>
              <a:rPr lang="cs-CZ" altLang="cs-CZ" sz="2800"/>
              <a:t>období Rakouska – Uherska zjišťovalo se: věk, pohlaví, slepota, hluchota, schopnost čtení a psaní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724218" y="6464301"/>
            <a:ext cx="46778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8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92718" y="4465638"/>
            <a:ext cx="1060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solidFill>
                  <a:srgbClr val="014495"/>
                </a:solidFill>
              </a:rPr>
              <a:t>1921</a:t>
            </a:r>
            <a:r>
              <a:rPr lang="cs-CZ" altLang="cs-CZ" sz="2800"/>
              <a:t>		první československé sčítání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935567" y="5370513"/>
            <a:ext cx="104457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solidFill>
                  <a:srgbClr val="014495"/>
                </a:solidFill>
              </a:rPr>
              <a:t>1950   1961   1970   1980   1991   2001   2011</a:t>
            </a:r>
            <a:r>
              <a:rPr lang="cs-CZ" altLang="cs-CZ" sz="28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328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8" grpId="0" autoUpdateAnimBg="0"/>
      <p:bldP spid="54279" grpId="0" autoUpdateAnimBg="0"/>
    </p:bld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2E8E2"/>
      </a:lt2>
      <a:accent1>
        <a:srgbClr val="C44CBB"/>
      </a:accent1>
      <a:accent2>
        <a:srgbClr val="8B3DB3"/>
      </a:accent2>
      <a:accent3>
        <a:srgbClr val="694CC4"/>
      </a:accent3>
      <a:accent4>
        <a:srgbClr val="4559B6"/>
      </a:accent4>
      <a:accent5>
        <a:srgbClr val="4C93C4"/>
      </a:accent5>
      <a:accent6>
        <a:srgbClr val="3AB2B1"/>
      </a:accent6>
      <a:hlink>
        <a:srgbClr val="4A7DC2"/>
      </a:hlink>
      <a:folHlink>
        <a:srgbClr val="7F7F7F"/>
      </a:folHlink>
    </a:clrScheme>
    <a:fontScheme name="Retrospect">
      <a:majorFont>
        <a:latin typeface="Bahnschrif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ews Gothic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425</Words>
  <Application>Microsoft Office PowerPoint</Application>
  <PresentationFormat>Širokoúhlá obrazovka</PresentationFormat>
  <Paragraphs>70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ArialMT</vt:lpstr>
      <vt:lpstr>Bahnschrift</vt:lpstr>
      <vt:lpstr>Calibri</vt:lpstr>
      <vt:lpstr>News Gothic MT</vt:lpstr>
      <vt:lpstr>Wingdings</vt:lpstr>
      <vt:lpstr>RetrospectVTI</vt:lpstr>
      <vt:lpstr> Obyvatelstvo ČR</vt:lpstr>
      <vt:lpstr>Prezentace aplikace PowerPoint</vt:lpstr>
      <vt:lpstr>Historický přehled </vt:lpstr>
      <vt:lpstr>Počet obyvatel v ČR</vt:lpstr>
      <vt:lpstr>Hustota zalidnění</vt:lpstr>
      <vt:lpstr>Hustota zalidnění</vt:lpstr>
      <vt:lpstr>Prezentace aplikace PowerPoint</vt:lpstr>
      <vt:lpstr>Prezentace aplikace PowerPoint</vt:lpstr>
      <vt:lpstr>Prezentace aplikace PowerPoint</vt:lpstr>
      <vt:lpstr>Národnostní složení obyvatelstva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statistiky – ČR v číslech</vt:lpstr>
      <vt:lpstr>Sídla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Obyvatelstvo ČR</dc:title>
  <dc:creator>lsmol</dc:creator>
  <cp:lastModifiedBy>lsmol</cp:lastModifiedBy>
  <cp:revision>18</cp:revision>
  <dcterms:created xsi:type="dcterms:W3CDTF">2019-12-15T20:54:55Z</dcterms:created>
  <dcterms:modified xsi:type="dcterms:W3CDTF">2020-03-13T12:54:19Z</dcterms:modified>
</cp:coreProperties>
</file>